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4" r:id="rId6"/>
    <p:sldId id="283" r:id="rId7"/>
    <p:sldId id="280" r:id="rId8"/>
    <p:sldId id="281" r:id="rId9"/>
    <p:sldId id="282" r:id="rId10"/>
    <p:sldId id="266" r:id="rId11"/>
    <p:sldId id="268" r:id="rId12"/>
    <p:sldId id="269" r:id="rId13"/>
    <p:sldId id="270" r:id="rId14"/>
    <p:sldId id="272" r:id="rId15"/>
    <p:sldId id="271" r:id="rId16"/>
    <p:sldId id="273" r:id="rId17"/>
    <p:sldId id="274" r:id="rId18"/>
    <p:sldId id="275" r:id="rId19"/>
    <p:sldId id="276" r:id="rId20"/>
    <p:sldId id="277" r:id="rId21"/>
    <p:sldId id="278" r:id="rId22"/>
    <p:sldId id="279" r:id="rId23"/>
    <p:sldId id="261" r:id="rId24"/>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95"/>
    <a:srgbClr val="004098"/>
    <a:srgbClr val="004094"/>
    <a:srgbClr val="00401E"/>
    <a:srgbClr val="C9151E"/>
    <a:srgbClr val="951620"/>
    <a:srgbClr val="C815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04" autoAdjust="0"/>
  </p:normalViewPr>
  <p:slideViewPr>
    <p:cSldViewPr snapToGrid="0" snapToObjects="1">
      <p:cViewPr varScale="1">
        <p:scale>
          <a:sx n="66" d="100"/>
          <a:sy n="66" d="100"/>
        </p:scale>
        <p:origin x="18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pic>
        <p:nvPicPr>
          <p:cNvPr id="4" name="图片 3" descr="1-0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ctrTitle"/>
          </p:nvPr>
        </p:nvSpPr>
        <p:spPr>
          <a:xfrm>
            <a:off x="685800" y="1644348"/>
            <a:ext cx="5147543" cy="2094776"/>
          </a:xfrm>
          <a:prstGeom prst="rect">
            <a:avLst/>
          </a:prstGeom>
        </p:spPr>
        <p:txBody>
          <a:bodyPr/>
          <a:lstStyle>
            <a:lvl1pPr algn="l">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685800" y="4058584"/>
            <a:ext cx="5147543" cy="2008673"/>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8" name="图片 7" descr="1-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4400" y="3124200"/>
            <a:ext cx="2232660" cy="594360"/>
          </a:xfrm>
          <a:prstGeom prst="rect">
            <a:avLst/>
          </a:prstGeom>
        </p:spPr>
      </p:pic>
      <p:pic>
        <p:nvPicPr>
          <p:cNvPr id="12" name="图片 11" descr="1-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076" y="175706"/>
            <a:ext cx="1996440" cy="525780"/>
          </a:xfrm>
          <a:prstGeom prst="rect">
            <a:avLst/>
          </a:prstGeom>
        </p:spPr>
      </p:pic>
    </p:spTree>
    <p:extLst>
      <p:ext uri="{BB962C8B-B14F-4D97-AF65-F5344CB8AC3E}">
        <p14:creationId xmlns:p14="http://schemas.microsoft.com/office/powerpoint/2010/main" val="736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本">
    <p:spTree>
      <p:nvGrpSpPr>
        <p:cNvPr id="1" name=""/>
        <p:cNvGrpSpPr/>
        <p:nvPr/>
      </p:nvGrpSpPr>
      <p:grpSpPr>
        <a:xfrm>
          <a:off x="0" y="0"/>
          <a:ext cx="0" cy="0"/>
          <a:chOff x="0" y="0"/>
          <a:chExt cx="0" cy="0"/>
        </a:xfrm>
      </p:grpSpPr>
      <p:sp>
        <p:nvSpPr>
          <p:cNvPr id="3" name="竖排文本占位符 2"/>
          <p:cNvSpPr>
            <a:spLocks noGrp="1"/>
          </p:cNvSpPr>
          <p:nvPr>
            <p:ph type="body" orient="vert" idx="1"/>
          </p:nvPr>
        </p:nvSpPr>
        <p:spPr>
          <a:xfrm>
            <a:off x="457200" y="1366238"/>
            <a:ext cx="8229600" cy="4525963"/>
          </a:xfrm>
        </p:spPr>
        <p:txBody>
          <a:bodyPr vert="eaVert"/>
          <a:lstStyle>
            <a:lvl1pPr algn="l">
              <a:defRPr>
                <a:latin typeface="Heiti SC Light"/>
                <a:ea typeface="Heiti SC Light"/>
                <a:cs typeface="Heiti SC Light"/>
              </a:defRPr>
            </a:lvl1pPr>
            <a:lvl2pPr algn="l">
              <a:defRPr>
                <a:latin typeface="Heiti SC Light"/>
                <a:ea typeface="Heiti SC Light"/>
                <a:cs typeface="Heiti SC Light"/>
              </a:defRPr>
            </a:lvl2pPr>
            <a:lvl3pPr algn="l">
              <a:defRPr>
                <a:latin typeface="Heiti SC Light"/>
                <a:ea typeface="Heiti SC Light"/>
                <a:cs typeface="Heiti SC Light"/>
              </a:defRPr>
            </a:lvl3pPr>
            <a:lvl4pPr algn="l">
              <a:defRPr>
                <a:latin typeface="Heiti SC Light"/>
                <a:ea typeface="Heiti SC Light"/>
                <a:cs typeface="Heiti SC Light"/>
              </a:defRPr>
            </a:lvl4pPr>
            <a:lvl5pPr algn="l">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8" name="标题 1"/>
          <p:cNvSpPr txBox="1">
            <a:spLocks/>
          </p:cNvSpPr>
          <p:nvPr userDrawn="1"/>
        </p:nvSpPr>
        <p:spPr>
          <a:xfrm>
            <a:off x="457200" y="274638"/>
            <a:ext cx="6317005" cy="756845"/>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kern="1200">
                <a:solidFill>
                  <a:schemeClr val="tx1"/>
                </a:solidFill>
                <a:latin typeface="+mj-lt"/>
                <a:ea typeface="+mj-ea"/>
                <a:cs typeface="+mj-cs"/>
              </a:defRPr>
            </a:lvl1pPr>
          </a:lstStyle>
          <a:p>
            <a:r>
              <a:rPr kumimoji="1" lang="zh-CN" altLang="en-US" dirty="0" smtClean="0"/>
              <a:t>单击此处编辑母版标题样式</a:t>
            </a:r>
            <a:endParaRPr kumimoji="1" lang="zh-CN" altLang="en-US" dirty="0"/>
          </a:p>
        </p:txBody>
      </p:sp>
      <p:sp>
        <p:nvSpPr>
          <p:cNvPr id="5" name="矩形 4"/>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031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832556"/>
            <a:ext cx="1710267" cy="5577704"/>
          </a:xfrm>
          <a:prstGeom prst="rect">
            <a:avLst/>
          </a:prstGeom>
        </p:spPr>
        <p:txBody>
          <a:bodyPr vert="eaVert">
            <a:normAutofit/>
          </a:bodyPr>
          <a:lstStyle>
            <a:lvl1pPr>
              <a:defRPr sz="4000"/>
            </a:lvl1pPr>
          </a:lstStyle>
          <a:p>
            <a:r>
              <a:rPr kumimoji="1" lang="zh-CN" altLang="en-US" dirty="0" smtClean="0"/>
              <a:t>单击此处编辑母版标题样式</a:t>
            </a:r>
            <a:endParaRPr kumimoji="1" lang="zh-CN" altLang="en-US" dirty="0"/>
          </a:p>
        </p:txBody>
      </p:sp>
      <p:sp>
        <p:nvSpPr>
          <p:cNvPr id="3" name="竖排文本占位符 2"/>
          <p:cNvSpPr>
            <a:spLocks noGrp="1"/>
          </p:cNvSpPr>
          <p:nvPr>
            <p:ph type="body" orient="vert" idx="1"/>
          </p:nvPr>
        </p:nvSpPr>
        <p:spPr>
          <a:xfrm>
            <a:off x="457200" y="558735"/>
            <a:ext cx="6019800" cy="5851525"/>
          </a:xfrm>
        </p:spPr>
        <p:txBody>
          <a:bodyPr vert="eaVert"/>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矩形 4"/>
          <p:cNvSpPr/>
          <p:nvPr userDrawn="1"/>
        </p:nvSpPr>
        <p:spPr>
          <a:xfrm rot="5400000">
            <a:off x="7876661" y="591178"/>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8066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谢谢">
    <p:spTree>
      <p:nvGrpSpPr>
        <p:cNvPr id="1" name=""/>
        <p:cNvGrpSpPr/>
        <p:nvPr/>
      </p:nvGrpSpPr>
      <p:grpSpPr>
        <a:xfrm>
          <a:off x="0" y="0"/>
          <a:ext cx="0" cy="0"/>
          <a:chOff x="0" y="0"/>
          <a:chExt cx="0" cy="0"/>
        </a:xfrm>
      </p:grpSpPr>
      <p:pic>
        <p:nvPicPr>
          <p:cNvPr id="5" name="图片 4" descr="1-0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7867" cy="6883400"/>
          </a:xfrm>
          <a:prstGeom prst="rect">
            <a:avLst/>
          </a:prstGeom>
        </p:spPr>
      </p:pic>
      <p:sp>
        <p:nvSpPr>
          <p:cNvPr id="2" name="标题 1"/>
          <p:cNvSpPr>
            <a:spLocks noGrp="1"/>
          </p:cNvSpPr>
          <p:nvPr>
            <p:ph type="title" hasCustomPrompt="1"/>
          </p:nvPr>
        </p:nvSpPr>
        <p:spPr>
          <a:xfrm>
            <a:off x="457200" y="3630173"/>
            <a:ext cx="8229600" cy="1143000"/>
          </a:xfrm>
          <a:prstGeom prst="rect">
            <a:avLst/>
          </a:prstGeom>
        </p:spPr>
        <p:txBody>
          <a:bodyPr vert="horz"/>
          <a:lstStyle>
            <a:lvl1pPr algn="ctr">
              <a:defRPr sz="6000" b="1" spc="600"/>
            </a:lvl1pPr>
          </a:lstStyle>
          <a:p>
            <a:r>
              <a:rPr kumimoji="1" lang="zh-CN" altLang="en-US" dirty="0" smtClean="0"/>
              <a:t>单击此处编辑标题样式</a:t>
            </a:r>
            <a:endParaRPr kumimoji="1" lang="zh-CN" altLang="en-US" dirty="0"/>
          </a:p>
        </p:txBody>
      </p:sp>
    </p:spTree>
    <p:extLst>
      <p:ext uri="{BB962C8B-B14F-4D97-AF65-F5344CB8AC3E}">
        <p14:creationId xmlns:p14="http://schemas.microsoft.com/office/powerpoint/2010/main" val="234751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descr="1-0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742028"/>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799902"/>
            <a:ext cx="7828999" cy="120911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93707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pic>
        <p:nvPicPr>
          <p:cNvPr id="9" name="图片 8" descr="SJTU ppt template-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5" name="标题 1"/>
          <p:cNvSpPr>
            <a:spLocks noGrp="1"/>
          </p:cNvSpPr>
          <p:nvPr>
            <p:ph type="ctrTitle"/>
          </p:nvPr>
        </p:nvSpPr>
        <p:spPr>
          <a:xfrm>
            <a:off x="685800" y="1644348"/>
            <a:ext cx="7828999" cy="1483347"/>
          </a:xfrm>
          <a:prstGeom prst="rect">
            <a:avLst/>
          </a:prstGeom>
        </p:spPr>
        <p:txBody>
          <a:bodyPr/>
          <a:lstStyle>
            <a:lvl1pPr algn="ctr">
              <a:defRPr/>
            </a:lvl1pPr>
          </a:lstStyle>
          <a:p>
            <a:r>
              <a:rPr kumimoji="1" lang="zh-CN" altLang="en-US" dirty="0" smtClean="0"/>
              <a:t>单击此处编辑母版标题样式</a:t>
            </a:r>
            <a:endParaRPr kumimoji="1" lang="zh-CN" altLang="en-US" dirty="0"/>
          </a:p>
        </p:txBody>
      </p:sp>
      <p:sp>
        <p:nvSpPr>
          <p:cNvPr id="6" name="副标题 2"/>
          <p:cNvSpPr>
            <a:spLocks noGrp="1"/>
          </p:cNvSpPr>
          <p:nvPr>
            <p:ph type="subTitle" idx="1"/>
          </p:nvPr>
        </p:nvSpPr>
        <p:spPr>
          <a:xfrm>
            <a:off x="685800" y="3400121"/>
            <a:ext cx="7828999" cy="1091531"/>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dirty="0" smtClean="0"/>
              <a:t>单击此处编辑母版副标题样式</a:t>
            </a:r>
            <a:endParaRPr kumimoji="1" lang="zh-CN" altLang="en-US" dirty="0"/>
          </a:p>
        </p:txBody>
      </p:sp>
      <p:pic>
        <p:nvPicPr>
          <p:cNvPr id="7" name="图片 6" descr="1-1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26368" y="175706"/>
            <a:ext cx="1996440" cy="525780"/>
          </a:xfrm>
          <a:prstGeom prst="rect">
            <a:avLst/>
          </a:prstGeom>
        </p:spPr>
      </p:pic>
    </p:spTree>
    <p:extLst>
      <p:ext uri="{BB962C8B-B14F-4D97-AF65-F5344CB8AC3E}">
        <p14:creationId xmlns:p14="http://schemas.microsoft.com/office/powerpoint/2010/main" val="883323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457200" y="1332815"/>
            <a:ext cx="8229600" cy="4315687"/>
          </a:xfrm>
        </p:spPr>
        <p:txBody>
          <a:bodyPr/>
          <a:lstStyle>
            <a:lvl1pPr>
              <a:defRPr>
                <a:latin typeface="Heiti SC Light"/>
                <a:ea typeface="Heiti SC Light"/>
                <a:cs typeface="Heiti SC Light"/>
              </a:defRPr>
            </a:lvl1pPr>
            <a:lvl2pPr>
              <a:defRPr>
                <a:latin typeface="Heiti SC Light"/>
                <a:ea typeface="Heiti SC Light"/>
                <a:cs typeface="Heiti SC Light"/>
              </a:defRPr>
            </a:lvl2pPr>
            <a:lvl3pPr>
              <a:defRPr>
                <a:latin typeface="Heiti SC Light"/>
                <a:ea typeface="Heiti SC Light"/>
                <a:cs typeface="Heiti SC Light"/>
              </a:defRPr>
            </a:lvl3pPr>
            <a:lvl4pPr>
              <a:defRPr>
                <a:latin typeface="Heiti SC Light"/>
                <a:ea typeface="Heiti SC Light"/>
                <a:cs typeface="Heiti SC Light"/>
              </a:defRPr>
            </a:lvl4pPr>
            <a:lvl5pPr>
              <a:defRPr>
                <a:latin typeface="Heiti SC Light"/>
                <a:ea typeface="Heiti SC Light"/>
                <a:cs typeface="Heiti SC Light"/>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11" name="矩形 10"/>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19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889537"/>
            <a:ext cx="7772400" cy="1362075"/>
          </a:xfrm>
          <a:prstGeom prst="rect">
            <a:avLst/>
          </a:prstGeom>
        </p:spPr>
        <p:txBody>
          <a:bodyPr anchor="t"/>
          <a:lstStyle>
            <a:lvl1pPr algn="l">
              <a:defRPr sz="4000" b="1" cap="all"/>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38935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smtClean="0"/>
              <a:t>单击此处编辑母版文本样式</a:t>
            </a:r>
          </a:p>
        </p:txBody>
      </p:sp>
    </p:spTree>
    <p:extLst>
      <p:ext uri="{BB962C8B-B14F-4D97-AF65-F5344CB8AC3E}">
        <p14:creationId xmlns:p14="http://schemas.microsoft.com/office/powerpoint/2010/main" val="418072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4648200" y="1382950"/>
            <a:ext cx="4038600" cy="4716764"/>
          </a:xfrm>
        </p:spPr>
        <p:txBody>
          <a:bodyPr/>
          <a:lstStyle>
            <a:lvl1pPr>
              <a:defRPr sz="2800">
                <a:latin typeface="Heiti SC Light"/>
                <a:ea typeface="Heiti SC Light"/>
                <a:cs typeface="Heiti SC Light"/>
              </a:defRPr>
            </a:lvl1pPr>
            <a:lvl2pPr>
              <a:defRPr sz="2400">
                <a:latin typeface="Heiti SC Light"/>
                <a:ea typeface="Heiti SC Light"/>
                <a:cs typeface="Heiti SC Light"/>
              </a:defRPr>
            </a:lvl2pPr>
            <a:lvl3pPr>
              <a:defRPr sz="2000">
                <a:latin typeface="Heiti SC Light"/>
                <a:ea typeface="Heiti SC Light"/>
                <a:cs typeface="Heiti SC Light"/>
              </a:defRPr>
            </a:lvl3pPr>
            <a:lvl4pPr>
              <a:defRPr sz="1800">
                <a:latin typeface="Heiti SC Light"/>
                <a:ea typeface="Heiti SC Light"/>
                <a:cs typeface="Heiti SC Light"/>
              </a:defRPr>
            </a:lvl4pPr>
            <a:lvl5pPr>
              <a:defRPr sz="1800">
                <a:latin typeface="Heiti SC Light"/>
                <a:ea typeface="Heiti SC Light"/>
                <a:cs typeface="Heiti SC Light"/>
              </a:defRPr>
            </a:lvl5pPr>
            <a:lvl6pPr>
              <a:defRPr sz="1800"/>
            </a:lvl6pPr>
            <a:lvl7pPr>
              <a:defRPr sz="1800"/>
            </a:lvl7pPr>
            <a:lvl8pPr>
              <a:defRPr sz="1800"/>
            </a:lvl8pPr>
            <a:lvl9pPr>
              <a:defRPr sz="18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9"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6" name="矩形 5"/>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2020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4" name="矩形 3"/>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357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3575050" y="1301409"/>
            <a:ext cx="5111750" cy="4824754"/>
          </a:xfrm>
        </p:spPr>
        <p:txBody>
          <a:bodyPr/>
          <a:lstStyle>
            <a:lvl1pPr>
              <a:defRPr sz="3200">
                <a:latin typeface="Heiti SC Light"/>
                <a:ea typeface="Heiti SC Light"/>
                <a:cs typeface="Heiti SC Light"/>
              </a:defRPr>
            </a:lvl1pPr>
            <a:lvl2pPr>
              <a:defRPr sz="2800">
                <a:latin typeface="Heiti SC Light"/>
                <a:ea typeface="Heiti SC Light"/>
                <a:cs typeface="Heiti SC Light"/>
              </a:defRPr>
            </a:lvl2pPr>
            <a:lvl3pPr>
              <a:defRPr sz="2400">
                <a:latin typeface="Heiti SC Light"/>
                <a:ea typeface="Heiti SC Light"/>
                <a:cs typeface="Heiti SC Light"/>
              </a:defRPr>
            </a:lvl3pPr>
            <a:lvl4pPr>
              <a:defRPr sz="2000">
                <a:latin typeface="Heiti SC Light"/>
                <a:ea typeface="Heiti SC Light"/>
                <a:cs typeface="Heiti SC Light"/>
              </a:defRPr>
            </a:lvl4pPr>
            <a:lvl5pPr>
              <a:defRPr sz="2000">
                <a:latin typeface="Heiti SC Light"/>
                <a:ea typeface="Heiti SC Light"/>
                <a:cs typeface="Heiti SC Light"/>
              </a:defRPr>
            </a:lvl5pPr>
            <a:lvl6pPr>
              <a:defRPr sz="2000"/>
            </a:lvl6pPr>
            <a:lvl7pPr>
              <a:defRPr sz="2000"/>
            </a:lvl7pPr>
            <a:lvl8pPr>
              <a:defRPr sz="2000"/>
            </a:lvl8pPr>
            <a:lvl9pPr>
              <a:defRPr sz="2000"/>
            </a:lvl9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457200" y="1301409"/>
            <a:ext cx="3008313" cy="42955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
        <p:nvSpPr>
          <p:cNvPr id="6" name="标题 1"/>
          <p:cNvSpPr>
            <a:spLocks noGrp="1"/>
          </p:cNvSpPr>
          <p:nvPr>
            <p:ph type="title"/>
          </p:nvPr>
        </p:nvSpPr>
        <p:spPr>
          <a:xfrm>
            <a:off x="457200" y="274638"/>
            <a:ext cx="6317005" cy="756845"/>
          </a:xfrm>
          <a:prstGeom prst="rect">
            <a:avLst/>
          </a:prstGeom>
        </p:spPr>
        <p:txBody>
          <a:bodyPr>
            <a:noAutofit/>
          </a:bodyPr>
          <a:lstStyle>
            <a:lvl1pPr algn="l">
              <a:defRPr sz="4000"/>
            </a:lvl1pPr>
          </a:lstStyle>
          <a:p>
            <a:r>
              <a:rPr kumimoji="1" lang="zh-CN" altLang="en-US" dirty="0" smtClean="0"/>
              <a:t>单击此处编辑母版标题样式</a:t>
            </a:r>
            <a:endParaRPr kumimoji="1" lang="zh-CN" altLang="en-US" dirty="0"/>
          </a:p>
        </p:txBody>
      </p:sp>
      <p:sp>
        <p:nvSpPr>
          <p:cNvPr id="7" name="矩形 6"/>
          <p:cNvSpPr/>
          <p:nvPr userDrawn="1"/>
        </p:nvSpPr>
        <p:spPr>
          <a:xfrm>
            <a:off x="0" y="376516"/>
            <a:ext cx="104259" cy="533584"/>
          </a:xfrm>
          <a:prstGeom prst="rect">
            <a:avLst/>
          </a:prstGeom>
          <a:solidFill>
            <a:srgbClr val="0040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190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565435"/>
            <a:ext cx="5486400" cy="566738"/>
          </a:xfrm>
          <a:prstGeom prst="rect">
            <a:avLst/>
          </a:prstGeom>
        </p:spPr>
        <p:txBody>
          <a:bodyPr anchor="b"/>
          <a:lstStyle>
            <a:lvl1pPr algn="l">
              <a:defRPr sz="2000" b="1"/>
            </a:lvl1pPr>
          </a:lstStyle>
          <a:p>
            <a:r>
              <a:rPr kumimoji="1" lang="zh-CN" altLang="en-US" dirty="0" smtClean="0"/>
              <a:t>单击此处编辑母版标题样式</a:t>
            </a:r>
            <a:endParaRPr kumimoji="1" lang="zh-CN" altLang="en-US" dirty="0"/>
          </a:p>
        </p:txBody>
      </p:sp>
      <p:sp>
        <p:nvSpPr>
          <p:cNvPr id="3" name="图片占位符 2"/>
          <p:cNvSpPr>
            <a:spLocks noGrp="1"/>
          </p:cNvSpPr>
          <p:nvPr>
            <p:ph type="pic" idx="1"/>
          </p:nvPr>
        </p:nvSpPr>
        <p:spPr>
          <a:xfrm>
            <a:off x="1792288" y="612775"/>
            <a:ext cx="5486400" cy="3902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132173"/>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dirty="0" smtClean="0"/>
              <a:t>单击此处编辑母版文本样式</a:t>
            </a:r>
          </a:p>
        </p:txBody>
      </p:sp>
    </p:spTree>
    <p:extLst>
      <p:ext uri="{BB962C8B-B14F-4D97-AF65-F5344CB8AC3E}">
        <p14:creationId xmlns:p14="http://schemas.microsoft.com/office/powerpoint/2010/main" val="281959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1-07.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
            <a:ext cx="9175356" cy="6881517"/>
          </a:xfrm>
          <a:prstGeom prst="rect">
            <a:avLst/>
          </a:prstGeom>
        </p:spPr>
      </p:pic>
      <p:sp>
        <p:nvSpPr>
          <p:cNvPr id="3" name="文本占位符 2"/>
          <p:cNvSpPr>
            <a:spLocks noGrp="1"/>
          </p:cNvSpPr>
          <p:nvPr>
            <p:ph type="body" idx="1"/>
          </p:nvPr>
        </p:nvSpPr>
        <p:spPr>
          <a:xfrm>
            <a:off x="457200" y="1283447"/>
            <a:ext cx="8229600" cy="4518476"/>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pic>
        <p:nvPicPr>
          <p:cNvPr id="9" name="图片 8" descr="1-11.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8076" y="6172415"/>
            <a:ext cx="1996440" cy="525780"/>
          </a:xfrm>
          <a:prstGeom prst="rect">
            <a:avLst/>
          </a:prstGeom>
        </p:spPr>
      </p:pic>
    </p:spTree>
    <p:extLst>
      <p:ext uri="{BB962C8B-B14F-4D97-AF65-F5344CB8AC3E}">
        <p14:creationId xmlns:p14="http://schemas.microsoft.com/office/powerpoint/2010/main" val="74381859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51" r:id="rId5"/>
    <p:sldLayoutId id="2147483652"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iti SC Light"/>
          <a:ea typeface="Heiti SC Light"/>
          <a:cs typeface="Heiti SC Light"/>
        </a:defRPr>
      </a:lvl1pPr>
      <a:lvl2pPr marL="742950" indent="-285750" algn="l" defTabSz="457200" rtl="0" eaLnBrk="1" latinLnBrk="0" hangingPunct="1">
        <a:spcBef>
          <a:spcPct val="20000"/>
        </a:spcBef>
        <a:buFont typeface="Arial"/>
        <a:buChar char="–"/>
        <a:defRPr sz="2800" kern="1200">
          <a:solidFill>
            <a:schemeClr val="tx1"/>
          </a:solidFill>
          <a:latin typeface="Heiti SC Light"/>
          <a:ea typeface="Heiti SC Light"/>
          <a:cs typeface="Heiti SC Light"/>
        </a:defRPr>
      </a:lvl2pPr>
      <a:lvl3pPr marL="1143000" indent="-228600" algn="l" defTabSz="457200" rtl="0" eaLnBrk="1" latinLnBrk="0" hangingPunct="1">
        <a:spcBef>
          <a:spcPct val="20000"/>
        </a:spcBef>
        <a:buFont typeface="Arial"/>
        <a:buChar char="•"/>
        <a:defRPr sz="2400" kern="1200">
          <a:solidFill>
            <a:schemeClr val="tx1"/>
          </a:solidFill>
          <a:latin typeface="Heiti SC Light"/>
          <a:ea typeface="Heiti SC Light"/>
          <a:cs typeface="Heiti SC Light"/>
        </a:defRPr>
      </a:lvl3pPr>
      <a:lvl4pPr marL="16002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4pPr>
      <a:lvl5pPr marL="2057400" indent="-228600" algn="l" defTabSz="457200" rtl="0" eaLnBrk="1" latinLnBrk="0" hangingPunct="1">
        <a:spcBef>
          <a:spcPct val="20000"/>
        </a:spcBef>
        <a:buFont typeface="Arial"/>
        <a:buChar char="»"/>
        <a:defRPr sz="2000" kern="1200">
          <a:solidFill>
            <a:schemeClr val="tx1"/>
          </a:solidFill>
          <a:latin typeface="Heiti SC Light"/>
          <a:ea typeface="Heiti SC Light"/>
          <a:cs typeface="Heiti SC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15292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国内外研究的历史和现状</a:t>
            </a:r>
            <a:endParaRPr kumimoji="1" lang="zh-CN" altLang="en-US" dirty="0"/>
          </a:p>
        </p:txBody>
      </p:sp>
      <p:sp>
        <p:nvSpPr>
          <p:cNvPr id="3" name="内容占位符 2"/>
          <p:cNvSpPr>
            <a:spLocks noGrp="1"/>
          </p:cNvSpPr>
          <p:nvPr>
            <p:ph idx="1"/>
          </p:nvPr>
        </p:nvSpPr>
        <p:spPr/>
        <p:txBody>
          <a:bodyPr>
            <a:normAutofit/>
          </a:bodyPr>
          <a:lstStyle/>
          <a:p>
            <a:r>
              <a:rPr lang="zh-CN" altLang="zh-CN" dirty="0"/>
              <a:t>废物桶的</a:t>
            </a:r>
            <a:r>
              <a:rPr lang="en-US" altLang="zh-CN" dirty="0"/>
              <a:t>γ</a:t>
            </a:r>
            <a:r>
              <a:rPr lang="zh-CN" altLang="zh-CN" dirty="0"/>
              <a:t>射线扫描技术在二十世纪七十年代发展起来，经历</a:t>
            </a:r>
            <a:r>
              <a:rPr lang="zh-CN" altLang="zh-CN" dirty="0" smtClean="0"/>
              <a:t>了</a:t>
            </a:r>
            <a:r>
              <a:rPr lang="zh-CN" altLang="en-US" dirty="0" smtClean="0"/>
              <a:t>三个阶段：</a:t>
            </a:r>
            <a:endParaRPr lang="en-US" altLang="zh-CN" dirty="0" smtClean="0"/>
          </a:p>
          <a:p>
            <a:r>
              <a:rPr lang="zh-CN" altLang="zh-CN" dirty="0"/>
              <a:t>旋转γ扫描技术（</a:t>
            </a:r>
            <a:r>
              <a:rPr lang="en-US" altLang="zh-CN" dirty="0"/>
              <a:t>Rotating gamma scanning</a:t>
            </a:r>
            <a:r>
              <a:rPr lang="zh-CN" altLang="zh-CN" dirty="0"/>
              <a:t>，</a:t>
            </a:r>
            <a:r>
              <a:rPr lang="en-US" altLang="zh-CN" dirty="0"/>
              <a:t>RGS</a:t>
            </a:r>
            <a:r>
              <a:rPr lang="zh-CN" altLang="zh-CN" dirty="0"/>
              <a:t>）</a:t>
            </a:r>
            <a:endParaRPr lang="en-US" altLang="zh-CN" dirty="0" smtClean="0"/>
          </a:p>
          <a:p>
            <a:r>
              <a:rPr lang="zh-CN" altLang="zh-CN" dirty="0" smtClean="0"/>
              <a:t>分段</a:t>
            </a:r>
            <a:r>
              <a:rPr lang="en-US" altLang="zh-CN" dirty="0"/>
              <a:t>γ</a:t>
            </a:r>
            <a:r>
              <a:rPr lang="zh-CN" altLang="zh-CN" dirty="0"/>
              <a:t>扫描技术（</a:t>
            </a:r>
            <a:r>
              <a:rPr lang="en-US" altLang="zh-CN" dirty="0"/>
              <a:t>Segmented Gamma Scanning</a:t>
            </a:r>
            <a:r>
              <a:rPr lang="zh-CN" altLang="zh-CN" dirty="0"/>
              <a:t>，</a:t>
            </a:r>
            <a:r>
              <a:rPr lang="en-US" altLang="zh-CN" dirty="0"/>
              <a:t>SGS</a:t>
            </a:r>
            <a:r>
              <a:rPr lang="zh-CN" altLang="zh-CN" dirty="0" smtClean="0"/>
              <a:t>）</a:t>
            </a:r>
            <a:endParaRPr lang="en-US" altLang="zh-CN" dirty="0" smtClean="0"/>
          </a:p>
          <a:p>
            <a:r>
              <a:rPr lang="zh-CN" altLang="zh-CN" dirty="0" smtClean="0"/>
              <a:t>层析</a:t>
            </a:r>
            <a:r>
              <a:rPr lang="en-US" altLang="zh-CN" dirty="0"/>
              <a:t>γ</a:t>
            </a:r>
            <a:r>
              <a:rPr lang="zh-CN" altLang="zh-CN" dirty="0"/>
              <a:t>扫描技术（</a:t>
            </a:r>
            <a:r>
              <a:rPr lang="en-US" altLang="zh-CN" dirty="0"/>
              <a:t>Tomographic Gamma Scanning</a:t>
            </a:r>
            <a:r>
              <a:rPr lang="zh-CN" altLang="zh-CN" dirty="0"/>
              <a:t>，</a:t>
            </a:r>
            <a:r>
              <a:rPr lang="en-US" altLang="zh-CN" dirty="0"/>
              <a:t>TGS</a:t>
            </a:r>
            <a:r>
              <a:rPr lang="zh-CN" altLang="zh-CN" dirty="0" smtClean="0"/>
              <a:t>）</a:t>
            </a:r>
            <a:endParaRPr lang="en-US" altLang="zh-CN" dirty="0" smtClean="0"/>
          </a:p>
          <a:p>
            <a:endParaRPr kumimoji="1" lang="zh-CN" altLang="en-US" dirty="0"/>
          </a:p>
        </p:txBody>
      </p:sp>
    </p:spTree>
    <p:extLst>
      <p:ext uri="{BB962C8B-B14F-4D97-AF65-F5344CB8AC3E}">
        <p14:creationId xmlns:p14="http://schemas.microsoft.com/office/powerpoint/2010/main" val="331902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a:t>
            </a:r>
            <a:r>
              <a:rPr lang="zh-CN" altLang="zh-CN" b="1" dirty="0" smtClean="0"/>
              <a:t>外</a:t>
            </a:r>
            <a:r>
              <a:rPr lang="zh-CN" altLang="zh-CN" b="1" dirty="0"/>
              <a:t>研究的历史和现状</a:t>
            </a:r>
            <a:endParaRPr kumimoji="1" lang="zh-CN" altLang="en-US" dirty="0"/>
          </a:p>
        </p:txBody>
      </p:sp>
      <p:sp>
        <p:nvSpPr>
          <p:cNvPr id="3" name="内容占位符 2"/>
          <p:cNvSpPr>
            <a:spLocks noGrp="1"/>
          </p:cNvSpPr>
          <p:nvPr>
            <p:ph idx="1"/>
          </p:nvPr>
        </p:nvSpPr>
        <p:spPr/>
        <p:txBody>
          <a:bodyPr>
            <a:normAutofit fontScale="92500" lnSpcReduction="20000"/>
          </a:bodyPr>
          <a:lstStyle/>
          <a:p>
            <a:r>
              <a:rPr lang="zh-CN" altLang="zh-CN" dirty="0" smtClean="0"/>
              <a:t>二十世纪</a:t>
            </a:r>
            <a:r>
              <a:rPr lang="zh-CN" altLang="en-US" dirty="0" smtClean="0"/>
              <a:t>七十</a:t>
            </a:r>
            <a:r>
              <a:rPr lang="zh-CN" altLang="zh-CN" dirty="0" smtClean="0"/>
              <a:t>年代</a:t>
            </a:r>
            <a:r>
              <a:rPr lang="zh-CN" altLang="en-US" dirty="0" smtClean="0"/>
              <a:t>，</a:t>
            </a:r>
            <a:r>
              <a:rPr lang="zh-CN" altLang="zh-CN" dirty="0" smtClean="0"/>
              <a:t>美国的洛斯阿拉莫斯国家实验室（</a:t>
            </a:r>
            <a:r>
              <a:rPr lang="en-US" altLang="zh-CN" dirty="0" smtClean="0"/>
              <a:t>Los Alamos National Laboratory</a:t>
            </a:r>
            <a:r>
              <a:rPr lang="zh-CN" altLang="zh-CN" dirty="0" smtClean="0"/>
              <a:t>，</a:t>
            </a:r>
            <a:r>
              <a:rPr lang="en-US" altLang="zh-CN" dirty="0" smtClean="0"/>
              <a:t>LANL</a:t>
            </a:r>
            <a:r>
              <a:rPr lang="zh-CN" altLang="zh-CN" dirty="0" smtClean="0"/>
              <a:t>）的</a:t>
            </a:r>
            <a:r>
              <a:rPr lang="en-US" altLang="zh-CN" dirty="0" err="1" smtClean="0"/>
              <a:t>J.L.Parker</a:t>
            </a:r>
            <a:r>
              <a:rPr lang="zh-CN" altLang="zh-CN" dirty="0" smtClean="0"/>
              <a:t>等人首先提出</a:t>
            </a:r>
            <a:r>
              <a:rPr lang="zh-CN" altLang="en-US" dirty="0" smtClean="0"/>
              <a:t>了</a:t>
            </a:r>
            <a:r>
              <a:rPr lang="en-US" altLang="zh-CN" dirty="0" smtClean="0"/>
              <a:t>SGS</a:t>
            </a:r>
          </a:p>
          <a:p>
            <a:r>
              <a:rPr lang="zh-CN" altLang="zh-CN" dirty="0"/>
              <a:t>二十世纪八十年代末，</a:t>
            </a:r>
            <a:r>
              <a:rPr lang="en-US" altLang="zh-CN" dirty="0"/>
              <a:t>CT</a:t>
            </a:r>
            <a:r>
              <a:rPr lang="zh-CN" altLang="zh-CN" dirty="0"/>
              <a:t>（</a:t>
            </a:r>
            <a:r>
              <a:rPr lang="en-US" altLang="zh-CN" dirty="0"/>
              <a:t>Computerized </a:t>
            </a:r>
            <a:r>
              <a:rPr lang="en-US" altLang="zh-CN" dirty="0" smtClean="0"/>
              <a:t>Tomography</a:t>
            </a:r>
            <a:r>
              <a:rPr lang="zh-CN" altLang="zh-CN" dirty="0" smtClean="0"/>
              <a:t>）</a:t>
            </a:r>
            <a:r>
              <a:rPr lang="zh-CN" altLang="zh-CN" dirty="0"/>
              <a:t>成像技术</a:t>
            </a:r>
            <a:r>
              <a:rPr lang="zh-CN" altLang="en-US" dirty="0"/>
              <a:t>引入形成</a:t>
            </a:r>
            <a:r>
              <a:rPr lang="en-US" altLang="zh-CN" dirty="0" smtClean="0"/>
              <a:t>TGS</a:t>
            </a:r>
          </a:p>
          <a:p>
            <a:r>
              <a:rPr lang="zh-CN" altLang="en-US" dirty="0" smtClean="0"/>
              <a:t>美国针对</a:t>
            </a:r>
            <a:r>
              <a:rPr lang="en-US" altLang="zh-CN" dirty="0" smtClean="0"/>
              <a:t>SGS</a:t>
            </a:r>
            <a:r>
              <a:rPr lang="zh-CN" altLang="en-US" dirty="0" smtClean="0"/>
              <a:t>和</a:t>
            </a:r>
            <a:r>
              <a:rPr lang="en-US" altLang="zh-CN" dirty="0" smtClean="0"/>
              <a:t>TGS</a:t>
            </a:r>
            <a:r>
              <a:rPr lang="zh-CN" altLang="en-US" dirty="0" smtClean="0"/>
              <a:t>技术研究主要集中在</a:t>
            </a:r>
            <a:r>
              <a:rPr lang="en-US" altLang="zh-CN" dirty="0" smtClean="0"/>
              <a:t>LANL</a:t>
            </a:r>
            <a:r>
              <a:rPr lang="zh-CN" altLang="en-US" dirty="0" smtClean="0"/>
              <a:t>和</a:t>
            </a:r>
            <a:r>
              <a:rPr lang="en-US" altLang="zh-CN" dirty="0" smtClean="0"/>
              <a:t>LLNL</a:t>
            </a:r>
            <a:r>
              <a:rPr lang="zh-CN" altLang="en-US" dirty="0" smtClean="0"/>
              <a:t>（</a:t>
            </a:r>
            <a:r>
              <a:rPr lang="en-US" altLang="zh-CN" dirty="0" smtClean="0"/>
              <a:t>Lawrence </a:t>
            </a:r>
            <a:r>
              <a:rPr lang="en-US" altLang="zh-CN" dirty="0"/>
              <a:t>Livermore National </a:t>
            </a:r>
            <a:r>
              <a:rPr lang="en-US" altLang="zh-CN" dirty="0" smtClean="0"/>
              <a:t>Laboratory</a:t>
            </a:r>
            <a:r>
              <a:rPr lang="zh-CN" altLang="en-US" dirty="0" smtClean="0"/>
              <a:t>）实验室</a:t>
            </a:r>
            <a:endParaRPr lang="en-US" altLang="zh-CN" dirty="0" smtClean="0"/>
          </a:p>
          <a:p>
            <a:r>
              <a:rPr lang="zh-CN" altLang="en-US" dirty="0" smtClean="0"/>
              <a:t>目前，国外已经有较为成熟的商业化产品，主要来自</a:t>
            </a:r>
            <a:r>
              <a:rPr lang="en-US" altLang="zh-CN" dirty="0" err="1" smtClean="0"/>
              <a:t>Antech</a:t>
            </a:r>
            <a:r>
              <a:rPr lang="zh-CN" altLang="en-US" dirty="0" smtClean="0"/>
              <a:t>和</a:t>
            </a:r>
            <a:r>
              <a:rPr lang="en-US" altLang="zh-CN" dirty="0" smtClean="0"/>
              <a:t>Canberra</a:t>
            </a:r>
            <a:r>
              <a:rPr lang="zh-CN" altLang="en-US" dirty="0" smtClean="0"/>
              <a:t>公司</a:t>
            </a:r>
            <a:endParaRPr lang="en-US" altLang="zh-CN" dirty="0"/>
          </a:p>
          <a:p>
            <a:pPr marL="0" indent="0">
              <a:buNone/>
            </a:pPr>
            <a:endParaRPr lang="en-US" altLang="zh-CN" dirty="0" smtClean="0"/>
          </a:p>
          <a:p>
            <a:endParaRPr kumimoji="1" lang="zh-CN" altLang="en-US" dirty="0"/>
          </a:p>
        </p:txBody>
      </p:sp>
    </p:spTree>
    <p:extLst>
      <p:ext uri="{BB962C8B-B14F-4D97-AF65-F5344CB8AC3E}">
        <p14:creationId xmlns:p14="http://schemas.microsoft.com/office/powerpoint/2010/main" val="1252531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国外</a:t>
            </a:r>
            <a:r>
              <a:rPr lang="zh-CN" altLang="en-US" b="1" dirty="0" smtClean="0"/>
              <a:t>成熟产品</a:t>
            </a:r>
            <a:endParaRPr kumimoji="1" lang="zh-CN" altLang="en-US" dirty="0"/>
          </a:p>
        </p:txBody>
      </p:sp>
      <p:sp>
        <p:nvSpPr>
          <p:cNvPr id="3" name="内容占位符 2"/>
          <p:cNvSpPr>
            <a:spLocks noGrp="1"/>
          </p:cNvSpPr>
          <p:nvPr>
            <p:ph idx="1"/>
          </p:nvPr>
        </p:nvSpPr>
        <p:spPr/>
        <p:txBody>
          <a:bodyPr>
            <a:normAutofit/>
          </a:bodyPr>
          <a:lstStyle/>
          <a:p>
            <a:r>
              <a:rPr lang="zh-CN" altLang="zh-CN" dirty="0"/>
              <a:t>美国</a:t>
            </a:r>
            <a:r>
              <a:rPr lang="en-US" altLang="zh-CN" dirty="0" err="1" smtClean="0"/>
              <a:t>Antech</a:t>
            </a:r>
            <a:r>
              <a:rPr lang="zh-CN" altLang="zh-CN" dirty="0" smtClean="0"/>
              <a:t>公司</a:t>
            </a:r>
            <a:r>
              <a:rPr lang="zh-CN" altLang="en-US" dirty="0" smtClean="0"/>
              <a:t>系列产品</a:t>
            </a:r>
            <a:endParaRPr lang="en-US" altLang="zh-CN" dirty="0" smtClean="0"/>
          </a:p>
          <a:p>
            <a:r>
              <a:rPr lang="en-US" altLang="zh-CN" dirty="0" smtClean="0"/>
              <a:t>G3200</a:t>
            </a:r>
          </a:p>
          <a:p>
            <a:r>
              <a:rPr lang="en-US" altLang="zh-CN" dirty="0" smtClean="0"/>
              <a:t>G3250</a:t>
            </a:r>
            <a:endParaRPr lang="en-US" altLang="zh-CN" dirty="0"/>
          </a:p>
          <a:p>
            <a:r>
              <a:rPr lang="en-US" altLang="zh-CN" dirty="0" smtClean="0"/>
              <a:t>G3280</a:t>
            </a:r>
          </a:p>
          <a:p>
            <a:r>
              <a:rPr lang="en-US" altLang="zh-CN" dirty="0" smtClean="0"/>
              <a:t>G3850</a:t>
            </a:r>
            <a:r>
              <a:rPr lang="zh-CN" altLang="en-US" dirty="0" smtClean="0"/>
              <a:t>型</a:t>
            </a:r>
            <a:r>
              <a:rPr lang="en-US" altLang="zh-CN" dirty="0" smtClean="0"/>
              <a:t>TGS</a:t>
            </a:r>
            <a:r>
              <a:rPr lang="zh-CN" altLang="en-US" dirty="0" smtClean="0"/>
              <a:t>系统</a:t>
            </a:r>
            <a:endParaRPr kumimoji="1" lang="zh-CN" altLang="en-US" dirty="0"/>
          </a:p>
        </p:txBody>
      </p:sp>
      <p:pic>
        <p:nvPicPr>
          <p:cNvPr id="4" name="图片 3"/>
          <p:cNvPicPr>
            <a:picLocks noChangeAspect="1"/>
          </p:cNvPicPr>
          <p:nvPr/>
        </p:nvPicPr>
        <p:blipFill>
          <a:blip r:embed="rId2"/>
          <a:stretch>
            <a:fillRect/>
          </a:stretch>
        </p:blipFill>
        <p:spPr>
          <a:xfrm>
            <a:off x="5814176" y="1706310"/>
            <a:ext cx="3004457" cy="2189583"/>
          </a:xfrm>
          <a:prstGeom prst="rect">
            <a:avLst/>
          </a:prstGeom>
        </p:spPr>
      </p:pic>
      <p:pic>
        <p:nvPicPr>
          <p:cNvPr id="5" name="图片 4"/>
          <p:cNvPicPr>
            <a:picLocks noChangeAspect="1"/>
          </p:cNvPicPr>
          <p:nvPr/>
        </p:nvPicPr>
        <p:blipFill>
          <a:blip r:embed="rId3"/>
          <a:stretch>
            <a:fillRect/>
          </a:stretch>
        </p:blipFill>
        <p:spPr>
          <a:xfrm>
            <a:off x="3369780" y="4269389"/>
            <a:ext cx="2169015" cy="2210711"/>
          </a:xfrm>
          <a:prstGeom prst="rect">
            <a:avLst/>
          </a:prstGeom>
        </p:spPr>
      </p:pic>
      <p:pic>
        <p:nvPicPr>
          <p:cNvPr id="6" name="图片 5"/>
          <p:cNvPicPr>
            <a:picLocks noChangeAspect="1"/>
          </p:cNvPicPr>
          <p:nvPr/>
        </p:nvPicPr>
        <p:blipFill>
          <a:blip r:embed="rId4"/>
          <a:stretch>
            <a:fillRect/>
          </a:stretch>
        </p:blipFill>
        <p:spPr>
          <a:xfrm>
            <a:off x="5814175" y="4269388"/>
            <a:ext cx="2872624" cy="2210711"/>
          </a:xfrm>
          <a:prstGeom prst="rect">
            <a:avLst/>
          </a:prstGeom>
        </p:spPr>
      </p:pic>
      <p:pic>
        <p:nvPicPr>
          <p:cNvPr id="9" name="图片 8"/>
          <p:cNvPicPr>
            <a:picLocks noChangeAspect="1"/>
          </p:cNvPicPr>
          <p:nvPr/>
        </p:nvPicPr>
        <p:blipFill>
          <a:blip r:embed="rId5"/>
          <a:stretch>
            <a:fillRect/>
          </a:stretch>
        </p:blipFill>
        <p:spPr>
          <a:xfrm>
            <a:off x="325367" y="4269389"/>
            <a:ext cx="2769034" cy="2280553"/>
          </a:xfrm>
          <a:prstGeom prst="rect">
            <a:avLst/>
          </a:prstGeom>
        </p:spPr>
      </p:pic>
    </p:spTree>
    <p:extLst>
      <p:ext uri="{BB962C8B-B14F-4D97-AF65-F5344CB8AC3E}">
        <p14:creationId xmlns:p14="http://schemas.microsoft.com/office/powerpoint/2010/main" val="1521145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国外</a:t>
            </a:r>
            <a:r>
              <a:rPr lang="zh-CN" altLang="en-US" b="1" dirty="0"/>
              <a:t>成熟产品</a:t>
            </a:r>
            <a:endParaRPr lang="zh-CN" altLang="en-US" dirty="0"/>
          </a:p>
        </p:txBody>
      </p:sp>
      <p:sp>
        <p:nvSpPr>
          <p:cNvPr id="3" name="内容占位符 2"/>
          <p:cNvSpPr>
            <a:spLocks noGrp="1"/>
          </p:cNvSpPr>
          <p:nvPr>
            <p:ph idx="1"/>
          </p:nvPr>
        </p:nvSpPr>
        <p:spPr/>
        <p:txBody>
          <a:bodyPr/>
          <a:lstStyle/>
          <a:p>
            <a:r>
              <a:rPr lang="zh-CN" altLang="zh-CN" dirty="0" smtClean="0"/>
              <a:t>美国</a:t>
            </a:r>
            <a:r>
              <a:rPr lang="en-US" altLang="zh-CN" dirty="0" err="1" smtClean="0"/>
              <a:t>canberra</a:t>
            </a:r>
            <a:r>
              <a:rPr lang="zh-CN" altLang="zh-CN" dirty="0" smtClean="0"/>
              <a:t>公司</a:t>
            </a:r>
            <a:r>
              <a:rPr lang="en-US" altLang="zh-CN" dirty="0"/>
              <a:t>SGS</a:t>
            </a:r>
            <a:r>
              <a:rPr lang="zh-CN" altLang="en-US" dirty="0"/>
              <a:t>系列产品</a:t>
            </a:r>
            <a:endParaRPr lang="en-US" altLang="zh-CN" dirty="0"/>
          </a:p>
          <a:p>
            <a:r>
              <a:rPr lang="en-US" altLang="zh-CN" dirty="0"/>
              <a:t>WM2200</a:t>
            </a:r>
            <a:r>
              <a:rPr lang="zh-CN" altLang="zh-CN" dirty="0" smtClean="0"/>
              <a:t>型</a:t>
            </a:r>
            <a:r>
              <a:rPr lang="zh-CN" altLang="en-US" dirty="0" smtClean="0"/>
              <a:t>系统</a:t>
            </a:r>
            <a:endParaRPr lang="en-US" altLang="zh-CN" dirty="0" smtClean="0"/>
          </a:p>
          <a:p>
            <a:r>
              <a:rPr lang="en-US" altLang="zh-CN" dirty="0" smtClean="0"/>
              <a:t>WM2110 Q2</a:t>
            </a:r>
            <a:r>
              <a:rPr lang="zh-CN" altLang="zh-CN" dirty="0" smtClean="0"/>
              <a:t>系统</a:t>
            </a:r>
            <a:endParaRPr lang="en-US" altLang="zh-CN" dirty="0" smtClean="0"/>
          </a:p>
          <a:p>
            <a:r>
              <a:rPr lang="en-US" altLang="zh-CN" dirty="0" smtClean="0"/>
              <a:t>WM2900 TGS</a:t>
            </a:r>
            <a:r>
              <a:rPr lang="zh-CN" altLang="en-US" dirty="0" smtClean="0"/>
              <a:t>系统</a:t>
            </a:r>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35" y="3713475"/>
            <a:ext cx="3868108" cy="25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975" r="-975"/>
          <a:stretch/>
        </p:blipFill>
        <p:spPr>
          <a:xfrm>
            <a:off x="4229517" y="3497645"/>
            <a:ext cx="2324213" cy="314452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205" y="3483669"/>
            <a:ext cx="2289913" cy="3158501"/>
          </a:xfrm>
          <a:prstGeom prst="rect">
            <a:avLst/>
          </a:prstGeom>
        </p:spPr>
      </p:pic>
    </p:spTree>
    <p:extLst>
      <p:ext uri="{BB962C8B-B14F-4D97-AF65-F5344CB8AC3E}">
        <p14:creationId xmlns:p14="http://schemas.microsoft.com/office/powerpoint/2010/main" val="180666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国</a:t>
            </a:r>
            <a:r>
              <a:rPr lang="zh-CN" altLang="en-US" b="1" dirty="0" smtClean="0"/>
              <a:t>内设备研发进度</a:t>
            </a:r>
            <a:endParaRPr lang="zh-CN" altLang="en-US" dirty="0"/>
          </a:p>
        </p:txBody>
      </p:sp>
      <p:sp>
        <p:nvSpPr>
          <p:cNvPr id="3" name="内容占位符 2"/>
          <p:cNvSpPr>
            <a:spLocks noGrp="1"/>
          </p:cNvSpPr>
          <p:nvPr>
            <p:ph idx="1"/>
          </p:nvPr>
        </p:nvSpPr>
        <p:spPr/>
        <p:txBody>
          <a:bodyPr>
            <a:normAutofit/>
          </a:bodyPr>
          <a:lstStyle/>
          <a:p>
            <a:r>
              <a:rPr lang="en-US" altLang="zh-CN" dirty="0" smtClean="0"/>
              <a:t>1994</a:t>
            </a:r>
            <a:r>
              <a:rPr lang="zh-CN" altLang="zh-CN" dirty="0" smtClean="0"/>
              <a:t>年</a:t>
            </a:r>
            <a:r>
              <a:rPr lang="zh-CN" altLang="en-US" dirty="0" smtClean="0"/>
              <a:t>，</a:t>
            </a:r>
            <a:r>
              <a:rPr lang="zh-CN" altLang="zh-CN" dirty="0" smtClean="0"/>
              <a:t>中国</a:t>
            </a:r>
            <a:r>
              <a:rPr lang="zh-CN" altLang="zh-CN" dirty="0"/>
              <a:t>原子能研究院借鉴国外技术研制了我国首台</a:t>
            </a:r>
            <a:r>
              <a:rPr lang="en-US" altLang="zh-CN" dirty="0"/>
              <a:t>SGS</a:t>
            </a:r>
            <a:r>
              <a:rPr lang="zh-CN" altLang="zh-CN" dirty="0" smtClean="0"/>
              <a:t>装置</a:t>
            </a:r>
            <a:r>
              <a:rPr lang="zh-CN" altLang="en-US" dirty="0" smtClean="0"/>
              <a:t>，开发了数据采集处理系统，后又研制了移动式</a:t>
            </a:r>
            <a:r>
              <a:rPr lang="en-US" altLang="zh-CN" dirty="0" smtClean="0"/>
              <a:t>SGS</a:t>
            </a:r>
            <a:r>
              <a:rPr lang="zh-CN" altLang="en-US" dirty="0" smtClean="0"/>
              <a:t>装置。</a:t>
            </a:r>
            <a:r>
              <a:rPr lang="en-US" altLang="zh-CN" dirty="0" smtClean="0"/>
              <a:t>2007</a:t>
            </a:r>
            <a:r>
              <a:rPr lang="zh-CN" altLang="en-US" dirty="0" smtClean="0"/>
              <a:t>年研制了</a:t>
            </a:r>
            <a:r>
              <a:rPr lang="en-US" altLang="zh-CN" dirty="0" smtClean="0"/>
              <a:t>TGS</a:t>
            </a:r>
            <a:r>
              <a:rPr lang="zh-CN" altLang="en-US" dirty="0" smtClean="0"/>
              <a:t>样机，正进行应用研究。</a:t>
            </a:r>
            <a:endParaRPr lang="en-US" altLang="zh-CN" dirty="0" smtClean="0"/>
          </a:p>
          <a:p>
            <a:r>
              <a:rPr lang="zh-CN" altLang="en-US" dirty="0"/>
              <a:t>工程</a:t>
            </a:r>
            <a:r>
              <a:rPr lang="zh-CN" altLang="en-US" dirty="0" smtClean="0"/>
              <a:t>物理研究院与成都理工大学合作，</a:t>
            </a:r>
            <a:r>
              <a:rPr lang="zh-CN" altLang="zh-CN" dirty="0"/>
              <a:t>于</a:t>
            </a:r>
            <a:r>
              <a:rPr lang="en-US" altLang="zh-CN" dirty="0"/>
              <a:t>2009</a:t>
            </a:r>
            <a:r>
              <a:rPr lang="zh-CN" altLang="zh-CN" dirty="0"/>
              <a:t>年研制</a:t>
            </a:r>
            <a:r>
              <a:rPr lang="en-US" altLang="zh-CN" dirty="0"/>
              <a:t>SGS</a:t>
            </a:r>
            <a:r>
              <a:rPr lang="zh-CN" altLang="zh-CN" dirty="0"/>
              <a:t>样机成功</a:t>
            </a:r>
            <a:r>
              <a:rPr lang="zh-CN" altLang="zh-CN" dirty="0" smtClean="0"/>
              <a:t>，</a:t>
            </a:r>
            <a:r>
              <a:rPr lang="en-US" altLang="zh-CN" dirty="0" smtClean="0"/>
              <a:t>2012</a:t>
            </a:r>
            <a:r>
              <a:rPr lang="zh-CN" altLang="zh-CN" dirty="0"/>
              <a:t>年研制成功</a:t>
            </a:r>
            <a:r>
              <a:rPr lang="en-US" altLang="zh-CN" dirty="0"/>
              <a:t>TGS</a:t>
            </a:r>
            <a:r>
              <a:rPr lang="zh-CN" altLang="zh-CN" dirty="0"/>
              <a:t>测量样机</a:t>
            </a:r>
            <a:r>
              <a:rPr lang="zh-CN" altLang="zh-CN" dirty="0" smtClean="0"/>
              <a:t>。</a:t>
            </a:r>
            <a:endParaRPr lang="en-US" altLang="zh-CN" dirty="0" smtClean="0"/>
          </a:p>
          <a:p>
            <a:r>
              <a:rPr lang="zh-CN" altLang="en-US" dirty="0"/>
              <a:t>上海交大于</a:t>
            </a:r>
            <a:r>
              <a:rPr lang="en-US" altLang="zh-CN" dirty="0"/>
              <a:t>2013</a:t>
            </a:r>
            <a:r>
              <a:rPr lang="zh-CN" altLang="en-US" dirty="0"/>
              <a:t>年研制了</a:t>
            </a:r>
            <a:r>
              <a:rPr lang="en-US" altLang="zh-CN" dirty="0"/>
              <a:t>SGS/TGS</a:t>
            </a:r>
            <a:r>
              <a:rPr lang="zh-CN" altLang="en-US" dirty="0" smtClean="0"/>
              <a:t>样机。</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10903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lstStyle/>
          <a:p>
            <a:r>
              <a:rPr lang="zh-CN" altLang="en-US" dirty="0"/>
              <a:t>每层</a:t>
            </a:r>
            <a:r>
              <a:rPr lang="zh-CN" altLang="en-US" dirty="0" smtClean="0"/>
              <a:t>环状划分、不同距离测量的改进型</a:t>
            </a:r>
            <a:r>
              <a:rPr lang="en-US" altLang="zh-CN" dirty="0" smtClean="0"/>
              <a:t>SGS</a:t>
            </a:r>
            <a:r>
              <a:rPr lang="zh-CN" altLang="en-US" dirty="0" smtClean="0"/>
              <a:t>方法</a:t>
            </a:r>
            <a:endParaRPr lang="en-US" altLang="zh-CN" dirty="0" smtClean="0"/>
          </a:p>
          <a:p>
            <a:r>
              <a:rPr lang="zh-CN" altLang="en-US" dirty="0" smtClean="0"/>
              <a:t>每层步进扫描、针对热点进行重建</a:t>
            </a:r>
            <a:endParaRPr lang="en-US" altLang="zh-CN" dirty="0" smtClean="0"/>
          </a:p>
          <a:p>
            <a:r>
              <a:rPr lang="zh-CN" altLang="zh-CN" dirty="0" smtClean="0"/>
              <a:t>圆周完全对称的四个探测器</a:t>
            </a:r>
            <a:r>
              <a:rPr lang="zh-CN" altLang="en-US" dirty="0" smtClean="0"/>
              <a:t>静止测量，</a:t>
            </a:r>
            <a:r>
              <a:rPr lang="zh-CN" altLang="zh-CN" dirty="0" smtClean="0"/>
              <a:t>将每一层划分为</a:t>
            </a:r>
            <a:r>
              <a:rPr lang="en-US" altLang="zh-CN" dirty="0" smtClean="0"/>
              <a:t>37</a:t>
            </a:r>
            <a:r>
              <a:rPr lang="zh-CN" altLang="zh-CN" dirty="0" smtClean="0"/>
              <a:t>个正方形体素，用</a:t>
            </a:r>
            <a:r>
              <a:rPr lang="en-US" altLang="zh-CN" dirty="0" smtClean="0"/>
              <a:t>CGNN</a:t>
            </a:r>
            <a:r>
              <a:rPr lang="zh-CN" altLang="zh-CN" dirty="0" smtClean="0"/>
              <a:t>和</a:t>
            </a:r>
            <a:r>
              <a:rPr lang="en-US" altLang="zh-CN" dirty="0" smtClean="0"/>
              <a:t>ML-EM</a:t>
            </a:r>
            <a:r>
              <a:rPr lang="zh-CN" altLang="zh-CN" dirty="0" smtClean="0"/>
              <a:t>算法进行图像重建</a:t>
            </a:r>
            <a:endParaRPr lang="en-US" altLang="zh-CN" dirty="0" smtClean="0"/>
          </a:p>
          <a:p>
            <a:r>
              <a:rPr lang="zh-CN" altLang="en-US" dirty="0" smtClean="0"/>
              <a:t>在废物桶竖直轴向</a:t>
            </a:r>
            <a:r>
              <a:rPr lang="zh-CN" altLang="en-US" dirty="0"/>
              <a:t>上</a:t>
            </a:r>
            <a:r>
              <a:rPr lang="zh-CN" altLang="en-US" dirty="0" smtClean="0"/>
              <a:t>下足够远距离</a:t>
            </a:r>
            <a:r>
              <a:rPr lang="en-US" altLang="zh-CN" dirty="0" smtClean="0"/>
              <a:t>,</a:t>
            </a:r>
            <a:r>
              <a:rPr lang="zh-CN" altLang="en-US" dirty="0" smtClean="0"/>
              <a:t>增加两个探测器优化</a:t>
            </a:r>
            <a:r>
              <a:rPr lang="en-US" altLang="zh-CN" dirty="0" smtClean="0"/>
              <a:t>SGS</a:t>
            </a:r>
            <a:r>
              <a:rPr lang="zh-CN" altLang="en-US" dirty="0" smtClean="0"/>
              <a:t>测量精度</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07420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改进型方法</a:t>
            </a:r>
            <a:endParaRPr lang="zh-CN" altLang="en-US" b="1" dirty="0"/>
          </a:p>
        </p:txBody>
      </p:sp>
      <p:sp>
        <p:nvSpPr>
          <p:cNvPr id="3" name="内容占位符 2"/>
          <p:cNvSpPr>
            <a:spLocks noGrp="1"/>
          </p:cNvSpPr>
          <p:nvPr>
            <p:ph idx="1"/>
          </p:nvPr>
        </p:nvSpPr>
        <p:spPr/>
        <p:txBody>
          <a:bodyPr>
            <a:normAutofit/>
          </a:bodyPr>
          <a:lstStyle/>
          <a:p>
            <a:r>
              <a:rPr lang="zh-CN" altLang="en-US" dirty="0" smtClean="0"/>
              <a:t>双探测器</a:t>
            </a:r>
            <a:r>
              <a:rPr lang="en-US" altLang="zh-CN" dirty="0" smtClean="0"/>
              <a:t>SGS</a:t>
            </a:r>
            <a:r>
              <a:rPr lang="zh-CN" altLang="en-US" dirty="0" smtClean="0"/>
              <a:t>技术，假设放射性核素集中在某等效环源上，根据探测器计数率之比求得</a:t>
            </a:r>
            <a:r>
              <a:rPr lang="zh-CN" altLang="zh-CN" dirty="0" smtClean="0"/>
              <a:t>等效</a:t>
            </a:r>
            <a:r>
              <a:rPr lang="zh-CN" altLang="zh-CN" dirty="0"/>
              <a:t>环源的半径，用这个等效环源的自吸收修正因子校正</a:t>
            </a:r>
            <a:r>
              <a:rPr lang="en-US" altLang="zh-CN" dirty="0"/>
              <a:t>SGS</a:t>
            </a:r>
            <a:r>
              <a:rPr lang="zh-CN" altLang="zh-CN" dirty="0" smtClean="0"/>
              <a:t>结果</a:t>
            </a:r>
            <a:endParaRPr lang="en-US" altLang="zh-CN" dirty="0" smtClean="0"/>
          </a:p>
          <a:p>
            <a:r>
              <a:rPr lang="zh-CN" altLang="zh-CN" dirty="0"/>
              <a:t>自适应动网格</a:t>
            </a:r>
            <a:r>
              <a:rPr lang="en-US" altLang="zh-CN" dirty="0"/>
              <a:t>TGS</a:t>
            </a:r>
            <a:r>
              <a:rPr lang="zh-CN" altLang="zh-CN" dirty="0" smtClean="0"/>
              <a:t>技术</a:t>
            </a:r>
            <a:r>
              <a:rPr lang="zh-CN" altLang="en-US" dirty="0" smtClean="0"/>
              <a:t>，假设放射性核素主要以热点形式存在，</a:t>
            </a:r>
            <a:r>
              <a:rPr lang="zh-CN" altLang="zh-CN" dirty="0" smtClean="0"/>
              <a:t>将</a:t>
            </a:r>
            <a:r>
              <a:rPr lang="zh-CN" altLang="zh-CN" dirty="0"/>
              <a:t>探测到热点的粗网格细分，更精确的定位热点的位置和活度</a:t>
            </a:r>
            <a:r>
              <a:rPr lang="zh-CN" altLang="zh-CN" dirty="0" smtClean="0"/>
              <a:t>，</a:t>
            </a:r>
            <a:r>
              <a:rPr lang="zh-CN" altLang="en-US" dirty="0" smtClean="0"/>
              <a:t>减少了测量时间</a:t>
            </a:r>
            <a:endParaRPr lang="zh-CN" altLang="en-US" dirty="0"/>
          </a:p>
        </p:txBody>
      </p:sp>
    </p:spTree>
    <p:extLst>
      <p:ext uri="{BB962C8B-B14F-4D97-AF65-F5344CB8AC3E}">
        <p14:creationId xmlns:p14="http://schemas.microsoft.com/office/powerpoint/2010/main" val="160134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目标</a:t>
            </a:r>
            <a:endParaRPr lang="zh-CN" altLang="en-US" b="1" dirty="0"/>
          </a:p>
        </p:txBody>
      </p:sp>
      <p:sp>
        <p:nvSpPr>
          <p:cNvPr id="3" name="内容占位符 2"/>
          <p:cNvSpPr>
            <a:spLocks noGrp="1"/>
          </p:cNvSpPr>
          <p:nvPr>
            <p:ph idx="1"/>
          </p:nvPr>
        </p:nvSpPr>
        <p:spPr/>
        <p:txBody>
          <a:bodyPr/>
          <a:lstStyle/>
          <a:p>
            <a:r>
              <a:rPr lang="zh-CN" altLang="zh-CN" dirty="0" smtClean="0"/>
              <a:t>确立</a:t>
            </a:r>
            <a:r>
              <a:rPr lang="zh-CN" altLang="zh-CN" dirty="0"/>
              <a:t>一套行之有效的</a:t>
            </a:r>
            <a:r>
              <a:rPr lang="en-US" altLang="zh-CN" dirty="0"/>
              <a:t>400L</a:t>
            </a:r>
            <a:r>
              <a:rPr lang="zh-CN" altLang="zh-CN" dirty="0"/>
              <a:t>废物桶</a:t>
            </a:r>
            <a:r>
              <a:rPr lang="en-US" altLang="zh-CN" dirty="0"/>
              <a:t>NDA</a:t>
            </a:r>
            <a:r>
              <a:rPr lang="zh-CN" altLang="zh-CN" dirty="0"/>
              <a:t>测量方案和重建</a:t>
            </a:r>
            <a:r>
              <a:rPr lang="zh-CN" altLang="zh-CN" dirty="0" smtClean="0"/>
              <a:t>方法</a:t>
            </a:r>
            <a:r>
              <a:rPr lang="zh-CN" altLang="en-US" dirty="0" smtClean="0"/>
              <a:t>，</a:t>
            </a:r>
            <a:r>
              <a:rPr lang="zh-CN" altLang="zh-CN" dirty="0"/>
              <a:t>为设计一套兼容</a:t>
            </a:r>
            <a:r>
              <a:rPr lang="en-US" altLang="zh-CN" dirty="0"/>
              <a:t>200L</a:t>
            </a:r>
            <a:r>
              <a:rPr lang="zh-CN" altLang="zh-CN" dirty="0"/>
              <a:t>和</a:t>
            </a:r>
            <a:r>
              <a:rPr lang="en-US" altLang="zh-CN" dirty="0"/>
              <a:t>400L</a:t>
            </a:r>
            <a:r>
              <a:rPr lang="zh-CN" altLang="zh-CN" dirty="0"/>
              <a:t>废物桶的国产中低放废物</a:t>
            </a:r>
            <a:r>
              <a:rPr lang="en-US" altLang="zh-CN" dirty="0"/>
              <a:t>NDA</a:t>
            </a:r>
            <a:r>
              <a:rPr lang="zh-CN" altLang="zh-CN" dirty="0"/>
              <a:t>测量系统提供理论依据。</a:t>
            </a:r>
          </a:p>
          <a:p>
            <a:endParaRPr lang="zh-CN" altLang="en-US" dirty="0"/>
          </a:p>
        </p:txBody>
      </p:sp>
    </p:spTree>
    <p:extLst>
      <p:ext uri="{BB962C8B-B14F-4D97-AF65-F5344CB8AC3E}">
        <p14:creationId xmlns:p14="http://schemas.microsoft.com/office/powerpoint/2010/main" val="316233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内容</a:t>
            </a:r>
            <a:endParaRPr lang="zh-CN" altLang="en-US" b="1" dirty="0"/>
          </a:p>
        </p:txBody>
      </p:sp>
      <p:sp>
        <p:nvSpPr>
          <p:cNvPr id="3" name="内容占位符 2"/>
          <p:cNvSpPr>
            <a:spLocks noGrp="1"/>
          </p:cNvSpPr>
          <p:nvPr>
            <p:ph idx="1"/>
          </p:nvPr>
        </p:nvSpPr>
        <p:spPr/>
        <p:txBody>
          <a:bodyPr>
            <a:normAutofit/>
          </a:bodyPr>
          <a:lstStyle/>
          <a:p>
            <a:pPr lvl="0"/>
            <a:r>
              <a:rPr lang="en-US" altLang="zh-CN" dirty="0"/>
              <a:t>NDA</a:t>
            </a:r>
            <a:r>
              <a:rPr lang="zh-CN" altLang="zh-CN" dirty="0"/>
              <a:t>系统机械部分优化</a:t>
            </a:r>
          </a:p>
          <a:p>
            <a:pPr lvl="0"/>
            <a:r>
              <a:rPr lang="en-US" altLang="zh-CN" dirty="0" smtClean="0"/>
              <a:t>NDA</a:t>
            </a:r>
            <a:r>
              <a:rPr lang="zh-CN" altLang="zh-CN" dirty="0"/>
              <a:t>系统软件部分功能设计与</a:t>
            </a:r>
            <a:r>
              <a:rPr lang="zh-CN" altLang="zh-CN" dirty="0" smtClean="0"/>
              <a:t>开发</a:t>
            </a:r>
            <a:endParaRPr lang="zh-CN" altLang="zh-CN" dirty="0"/>
          </a:p>
          <a:p>
            <a:pPr lvl="0"/>
            <a:r>
              <a:rPr lang="zh-CN" altLang="zh-CN" dirty="0" smtClean="0"/>
              <a:t>对</a:t>
            </a:r>
            <a:r>
              <a:rPr lang="zh-CN" altLang="zh-CN" dirty="0"/>
              <a:t>新的效率和精度相平衡</a:t>
            </a:r>
            <a:r>
              <a:rPr lang="en-US" altLang="zh-CN" dirty="0"/>
              <a:t>NDA</a:t>
            </a:r>
            <a:r>
              <a:rPr lang="zh-CN" altLang="zh-CN" dirty="0"/>
              <a:t>方法进行研究</a:t>
            </a:r>
          </a:p>
          <a:p>
            <a:pPr lvl="0"/>
            <a:r>
              <a:rPr lang="zh-CN" altLang="zh-CN" dirty="0" smtClean="0"/>
              <a:t>对</a:t>
            </a:r>
            <a:r>
              <a:rPr lang="en-US" altLang="zh-CN" dirty="0"/>
              <a:t>400L</a:t>
            </a:r>
            <a:r>
              <a:rPr lang="zh-CN" altLang="zh-CN" dirty="0"/>
              <a:t>废物桶</a:t>
            </a:r>
            <a:r>
              <a:rPr lang="en-US" altLang="zh-CN" dirty="0"/>
              <a:t>NDA</a:t>
            </a:r>
            <a:r>
              <a:rPr lang="zh-CN" altLang="zh-CN" dirty="0"/>
              <a:t>方法</a:t>
            </a:r>
            <a:r>
              <a:rPr lang="zh-CN" altLang="zh-CN" dirty="0" smtClean="0"/>
              <a:t>进行研究</a:t>
            </a:r>
            <a:endParaRPr lang="en-US" altLang="zh-CN" dirty="0" smtClean="0"/>
          </a:p>
          <a:p>
            <a:pPr lvl="1"/>
            <a:r>
              <a:rPr lang="zh-CN" altLang="zh-CN" dirty="0"/>
              <a:t>通过计算模拟和实验两方面，</a:t>
            </a:r>
            <a:r>
              <a:rPr lang="zh-CN" altLang="zh-CN" dirty="0" smtClean="0"/>
              <a:t>探索</a:t>
            </a:r>
            <a:r>
              <a:rPr lang="en-US" altLang="zh-CN" dirty="0"/>
              <a:t>400L</a:t>
            </a:r>
            <a:r>
              <a:rPr lang="zh-CN" altLang="zh-CN" dirty="0"/>
              <a:t>废物桶</a:t>
            </a:r>
            <a:r>
              <a:rPr lang="en-US" altLang="zh-CN" dirty="0"/>
              <a:t>SGS</a:t>
            </a:r>
            <a:r>
              <a:rPr lang="zh-CN" altLang="zh-CN" dirty="0"/>
              <a:t>和</a:t>
            </a:r>
            <a:r>
              <a:rPr lang="en-US" altLang="zh-CN" dirty="0" smtClean="0"/>
              <a:t>TGS</a:t>
            </a:r>
            <a:r>
              <a:rPr lang="zh-CN" altLang="en-US" dirty="0" smtClean="0"/>
              <a:t>等</a:t>
            </a:r>
            <a:r>
              <a:rPr lang="zh-CN" altLang="zh-CN" dirty="0" smtClean="0"/>
              <a:t>测量</a:t>
            </a:r>
            <a:r>
              <a:rPr lang="zh-CN" altLang="zh-CN" dirty="0"/>
              <a:t>效果与优化方案</a:t>
            </a:r>
            <a:r>
              <a:rPr lang="zh-CN" altLang="zh-CN" dirty="0" smtClean="0"/>
              <a:t>。</a:t>
            </a:r>
            <a:endParaRPr lang="en-US" altLang="zh-CN" dirty="0" smtClean="0"/>
          </a:p>
          <a:p>
            <a:r>
              <a:rPr lang="zh-CN" altLang="zh-CN" dirty="0" smtClean="0"/>
              <a:t>优化</a:t>
            </a:r>
            <a:r>
              <a:rPr lang="zh-CN" altLang="zh-CN" dirty="0"/>
              <a:t>系统的功能</a:t>
            </a:r>
          </a:p>
          <a:p>
            <a:endParaRPr lang="zh-CN" altLang="en-US" dirty="0"/>
          </a:p>
        </p:txBody>
      </p:sp>
    </p:spTree>
    <p:extLst>
      <p:ext uri="{BB962C8B-B14F-4D97-AF65-F5344CB8AC3E}">
        <p14:creationId xmlns:p14="http://schemas.microsoft.com/office/powerpoint/2010/main" val="2293036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拟解决的关键问题</a:t>
            </a:r>
            <a:endParaRPr lang="zh-CN" altLang="en-US" b="1" dirty="0"/>
          </a:p>
        </p:txBody>
      </p:sp>
      <p:sp>
        <p:nvSpPr>
          <p:cNvPr id="3" name="内容占位符 2"/>
          <p:cNvSpPr>
            <a:spLocks noGrp="1"/>
          </p:cNvSpPr>
          <p:nvPr>
            <p:ph idx="1"/>
          </p:nvPr>
        </p:nvSpPr>
        <p:spPr/>
        <p:txBody>
          <a:bodyPr/>
          <a:lstStyle/>
          <a:p>
            <a:pPr marL="514350" lvl="0" indent="-514350">
              <a:buFont typeface="+mj-lt"/>
              <a:buAutoNum type="arabicPeriod"/>
            </a:pPr>
            <a:r>
              <a:rPr lang="zh-CN" altLang="zh-CN" dirty="0"/>
              <a:t>软硬件系统的架构和整合</a:t>
            </a:r>
          </a:p>
          <a:p>
            <a:pPr marL="514350" lvl="0" indent="-514350">
              <a:buFont typeface="+mj-lt"/>
              <a:buAutoNum type="arabicPeriod"/>
            </a:pPr>
            <a:r>
              <a:rPr lang="zh-CN" altLang="zh-CN" dirty="0"/>
              <a:t>系统中不同</a:t>
            </a:r>
            <a:r>
              <a:rPr lang="en-US" altLang="zh-CN" dirty="0"/>
              <a:t>NDA</a:t>
            </a:r>
            <a:r>
              <a:rPr lang="zh-CN" altLang="zh-CN" dirty="0"/>
              <a:t>方法的整合与优化方案的实现</a:t>
            </a:r>
          </a:p>
          <a:p>
            <a:pPr marL="514350" lvl="0" indent="-514350">
              <a:buFont typeface="+mj-lt"/>
              <a:buAutoNum type="arabicPeriod"/>
            </a:pPr>
            <a:r>
              <a:rPr lang="en-US" altLang="zh-CN" dirty="0"/>
              <a:t>400L</a:t>
            </a:r>
            <a:r>
              <a:rPr lang="zh-CN" altLang="zh-CN" dirty="0"/>
              <a:t>废物桶重建模型的确定</a:t>
            </a:r>
          </a:p>
          <a:p>
            <a:pPr marL="514350" lvl="0" indent="-514350">
              <a:buFont typeface="+mj-lt"/>
              <a:buAutoNum type="arabicPeriod"/>
            </a:pPr>
            <a:r>
              <a:rPr lang="en-US" altLang="zh-CN" dirty="0"/>
              <a:t>400L</a:t>
            </a:r>
            <a:r>
              <a:rPr lang="zh-CN" altLang="zh-CN" dirty="0"/>
              <a:t>废物桶优化</a:t>
            </a:r>
            <a:r>
              <a:rPr lang="en-US" altLang="zh-CN" dirty="0"/>
              <a:t>NDA</a:t>
            </a:r>
            <a:r>
              <a:rPr lang="zh-CN" altLang="zh-CN" dirty="0"/>
              <a:t>测量方案的确定</a:t>
            </a:r>
          </a:p>
          <a:p>
            <a:pPr marL="514350" lvl="0" indent="-514350">
              <a:buFont typeface="+mj-lt"/>
              <a:buAutoNum type="arabicPeriod"/>
            </a:pPr>
            <a:r>
              <a:rPr lang="zh-CN" altLang="zh-CN" dirty="0"/>
              <a:t>整个</a:t>
            </a:r>
            <a:r>
              <a:rPr lang="en-US" altLang="zh-CN" dirty="0"/>
              <a:t>NDA</a:t>
            </a:r>
            <a:r>
              <a:rPr lang="zh-CN" altLang="zh-CN" dirty="0"/>
              <a:t>系统准确性，实用性和可靠性的保证</a:t>
            </a:r>
          </a:p>
          <a:p>
            <a:endParaRPr lang="zh-CN" altLang="en-US" dirty="0"/>
          </a:p>
        </p:txBody>
      </p:sp>
    </p:spTree>
    <p:extLst>
      <p:ext uri="{BB962C8B-B14F-4D97-AF65-F5344CB8AC3E}">
        <p14:creationId xmlns:p14="http://schemas.microsoft.com/office/powerpoint/2010/main" val="123524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400L</a:t>
            </a:r>
            <a:r>
              <a:rPr lang="zh-CN" altLang="zh-CN" dirty="0"/>
              <a:t>废物</a:t>
            </a:r>
            <a:r>
              <a:rPr lang="zh-CN" altLang="zh-CN" dirty="0" smtClean="0"/>
              <a:t>桶</a:t>
            </a:r>
            <a:r>
              <a:rPr lang="en-US" altLang="zh-CN" dirty="0" smtClean="0"/>
              <a:t>STGS</a:t>
            </a:r>
            <a:r>
              <a:rPr lang="zh-CN" altLang="en-US" dirty="0" smtClean="0"/>
              <a:t>方法基于病态矩阵的误差优化策略研究</a:t>
            </a:r>
            <a:endParaRPr kumimoji="1" lang="zh-CN" altLang="en-US" dirty="0"/>
          </a:p>
        </p:txBody>
      </p:sp>
      <p:sp>
        <p:nvSpPr>
          <p:cNvPr id="3" name="副标题 2"/>
          <p:cNvSpPr>
            <a:spLocks noGrp="1"/>
          </p:cNvSpPr>
          <p:nvPr>
            <p:ph type="subTitle" idx="1"/>
          </p:nvPr>
        </p:nvSpPr>
        <p:spPr/>
        <p:txBody>
          <a:bodyPr>
            <a:normAutofit lnSpcReduction="10000"/>
          </a:bodyPr>
          <a:lstStyle/>
          <a:p>
            <a:r>
              <a:rPr kumimoji="1" lang="zh-CN" altLang="en-US" dirty="0"/>
              <a:t>学生：饶开源</a:t>
            </a:r>
            <a:endParaRPr kumimoji="1" lang="en-US" altLang="zh-CN" dirty="0"/>
          </a:p>
          <a:p>
            <a:r>
              <a:rPr kumimoji="1" lang="zh-CN" altLang="en-US" dirty="0"/>
              <a:t>指导老师：顾卫国</a:t>
            </a:r>
          </a:p>
          <a:p>
            <a:endParaRPr kumimoji="1" lang="zh-CN" altLang="en-US" dirty="0"/>
          </a:p>
        </p:txBody>
      </p:sp>
    </p:spTree>
    <p:extLst>
      <p:ext uri="{BB962C8B-B14F-4D97-AF65-F5344CB8AC3E}">
        <p14:creationId xmlns:p14="http://schemas.microsoft.com/office/powerpoint/2010/main" val="750470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研究方法</a:t>
            </a:r>
            <a:endParaRPr lang="zh-CN" altLang="en-US" b="1" dirty="0"/>
          </a:p>
        </p:txBody>
      </p:sp>
      <p:sp>
        <p:nvSpPr>
          <p:cNvPr id="3" name="内容占位符 2"/>
          <p:cNvSpPr>
            <a:spLocks noGrp="1"/>
          </p:cNvSpPr>
          <p:nvPr>
            <p:ph idx="1"/>
          </p:nvPr>
        </p:nvSpPr>
        <p:spPr/>
        <p:txBody>
          <a:bodyPr>
            <a:normAutofit fontScale="92500" lnSpcReduction="10000"/>
          </a:bodyPr>
          <a:lstStyle/>
          <a:p>
            <a:r>
              <a:rPr lang="zh-CN" altLang="zh-CN" dirty="0" smtClean="0"/>
              <a:t>观察法</a:t>
            </a:r>
            <a:endParaRPr lang="en-US" altLang="zh-CN" dirty="0" smtClean="0"/>
          </a:p>
          <a:p>
            <a:r>
              <a:rPr lang="zh-CN" altLang="zh-CN" dirty="0" smtClean="0"/>
              <a:t>调查法</a:t>
            </a:r>
            <a:endParaRPr lang="en-US" altLang="zh-CN" dirty="0" smtClean="0"/>
          </a:p>
          <a:p>
            <a:r>
              <a:rPr lang="zh-CN" altLang="zh-CN" dirty="0" smtClean="0"/>
              <a:t>行动</a:t>
            </a:r>
            <a:r>
              <a:rPr lang="zh-CN" altLang="zh-CN" dirty="0"/>
              <a:t>研究</a:t>
            </a:r>
            <a:r>
              <a:rPr lang="zh-CN" altLang="zh-CN" dirty="0" smtClean="0"/>
              <a:t>法</a:t>
            </a:r>
            <a:r>
              <a:rPr lang="en-US" altLang="zh-CN" dirty="0" smtClean="0"/>
              <a:t> </a:t>
            </a:r>
          </a:p>
          <a:p>
            <a:r>
              <a:rPr lang="zh-CN" altLang="zh-CN" dirty="0" smtClean="0"/>
              <a:t>文献法</a:t>
            </a:r>
            <a:endParaRPr lang="en-US" altLang="zh-CN" dirty="0" smtClean="0"/>
          </a:p>
          <a:p>
            <a:r>
              <a:rPr lang="zh-CN" altLang="zh-CN" dirty="0" smtClean="0"/>
              <a:t>经验</a:t>
            </a:r>
            <a:r>
              <a:rPr lang="zh-CN" altLang="zh-CN" dirty="0"/>
              <a:t>总结</a:t>
            </a:r>
            <a:r>
              <a:rPr lang="zh-CN" altLang="zh-CN" dirty="0" smtClean="0"/>
              <a:t>法</a:t>
            </a:r>
            <a:endParaRPr lang="en-US" altLang="zh-CN" dirty="0" smtClean="0"/>
          </a:p>
          <a:p>
            <a:r>
              <a:rPr lang="zh-CN" altLang="zh-CN" dirty="0" smtClean="0"/>
              <a:t>案例</a:t>
            </a:r>
            <a:r>
              <a:rPr lang="zh-CN" altLang="zh-CN" dirty="0"/>
              <a:t>研究</a:t>
            </a:r>
            <a:r>
              <a:rPr lang="zh-CN" altLang="zh-CN" dirty="0" smtClean="0"/>
              <a:t>法</a:t>
            </a:r>
            <a:endParaRPr lang="en-US" altLang="zh-CN" dirty="0" smtClean="0"/>
          </a:p>
          <a:p>
            <a:r>
              <a:rPr lang="zh-CN" altLang="zh-CN" dirty="0" smtClean="0"/>
              <a:t>实验法</a:t>
            </a:r>
            <a:endParaRPr lang="en-US" altLang="zh-CN" dirty="0" smtClean="0"/>
          </a:p>
          <a:p>
            <a:r>
              <a:rPr lang="zh-CN" altLang="zh-CN" dirty="0" smtClean="0"/>
              <a:t>对</a:t>
            </a:r>
            <a:r>
              <a:rPr lang="zh-CN" altLang="zh-CN" dirty="0"/>
              <a:t>类似</a:t>
            </a:r>
            <a:r>
              <a:rPr lang="en-US" altLang="zh-CN" dirty="0"/>
              <a:t>NDA</a:t>
            </a:r>
            <a:r>
              <a:rPr lang="zh-CN" altLang="zh-CN" dirty="0"/>
              <a:t>系统进行研究和借鉴。</a:t>
            </a:r>
          </a:p>
          <a:p>
            <a:endParaRPr lang="zh-CN" altLang="en-US" dirty="0"/>
          </a:p>
        </p:txBody>
      </p:sp>
    </p:spTree>
    <p:extLst>
      <p:ext uri="{BB962C8B-B14F-4D97-AF65-F5344CB8AC3E}">
        <p14:creationId xmlns:p14="http://schemas.microsoft.com/office/powerpoint/2010/main" val="233151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课题设计及试验方案</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92500" lnSpcReduction="20000"/>
          </a:bodyPr>
          <a:lstStyle/>
          <a:p>
            <a:pPr lvl="0"/>
            <a:r>
              <a:rPr lang="zh-CN" altLang="zh-CN" dirty="0"/>
              <a:t>前期</a:t>
            </a:r>
            <a:r>
              <a:rPr lang="zh-CN" altLang="zh-CN" dirty="0" smtClean="0"/>
              <a:t>准备</a:t>
            </a:r>
            <a:endParaRPr lang="en-US" altLang="zh-CN" dirty="0" smtClean="0"/>
          </a:p>
          <a:p>
            <a:pPr lvl="1"/>
            <a:r>
              <a:rPr lang="zh-CN" altLang="zh-CN" dirty="0"/>
              <a:t>制定课题研究</a:t>
            </a:r>
            <a:r>
              <a:rPr lang="zh-CN" altLang="zh-CN" dirty="0" smtClean="0"/>
              <a:t>目标</a:t>
            </a:r>
            <a:r>
              <a:rPr lang="zh-CN" altLang="en-US" dirty="0" smtClean="0"/>
              <a:t>、</a:t>
            </a:r>
            <a:r>
              <a:rPr lang="zh-CN" altLang="zh-CN" dirty="0" smtClean="0"/>
              <a:t>计划进度</a:t>
            </a:r>
            <a:endParaRPr lang="zh-CN" altLang="zh-CN" dirty="0"/>
          </a:p>
          <a:p>
            <a:pPr lvl="0"/>
            <a:r>
              <a:rPr lang="zh-CN" altLang="zh-CN" dirty="0" smtClean="0"/>
              <a:t>系统设计</a:t>
            </a:r>
            <a:endParaRPr lang="en-US" altLang="zh-CN" dirty="0" smtClean="0"/>
          </a:p>
          <a:p>
            <a:pPr lvl="1"/>
            <a:r>
              <a:rPr lang="zh-CN" altLang="zh-CN" dirty="0" smtClean="0"/>
              <a:t>测量</a:t>
            </a:r>
            <a:r>
              <a:rPr lang="zh-CN" altLang="en-US" dirty="0" smtClean="0"/>
              <a:t>、</a:t>
            </a:r>
            <a:r>
              <a:rPr lang="zh-CN" altLang="zh-CN" dirty="0" smtClean="0"/>
              <a:t>数据采集</a:t>
            </a:r>
            <a:r>
              <a:rPr lang="zh-CN" altLang="en-US" dirty="0" smtClean="0"/>
              <a:t>、</a:t>
            </a:r>
            <a:r>
              <a:rPr lang="zh-CN" altLang="zh-CN" dirty="0" smtClean="0"/>
              <a:t>数据处理</a:t>
            </a:r>
            <a:r>
              <a:rPr lang="zh-CN" altLang="zh-CN" dirty="0"/>
              <a:t>与活度</a:t>
            </a:r>
            <a:r>
              <a:rPr lang="zh-CN" altLang="zh-CN" dirty="0" smtClean="0"/>
              <a:t>重建</a:t>
            </a:r>
            <a:endParaRPr lang="zh-CN" altLang="zh-CN" dirty="0"/>
          </a:p>
          <a:p>
            <a:pPr lvl="0"/>
            <a:r>
              <a:rPr lang="zh-CN" altLang="zh-CN" dirty="0" smtClean="0"/>
              <a:t>模型</a:t>
            </a:r>
            <a:r>
              <a:rPr lang="zh-CN" altLang="zh-CN" dirty="0"/>
              <a:t>建立及</a:t>
            </a:r>
            <a:r>
              <a:rPr lang="zh-CN" altLang="zh-CN" dirty="0" smtClean="0"/>
              <a:t>数据分析</a:t>
            </a:r>
            <a:endParaRPr lang="en-US" altLang="zh-CN" dirty="0" smtClean="0"/>
          </a:p>
          <a:p>
            <a:pPr lvl="1"/>
            <a:r>
              <a:rPr lang="zh-CN" altLang="zh-CN" dirty="0"/>
              <a:t>确定测量方案与活度重建模型</a:t>
            </a:r>
          </a:p>
          <a:p>
            <a:pPr lvl="1"/>
            <a:r>
              <a:rPr lang="zh-CN" altLang="zh-CN" dirty="0"/>
              <a:t>进行实验测量并采集相关数据</a:t>
            </a:r>
          </a:p>
          <a:p>
            <a:pPr lvl="1"/>
            <a:r>
              <a:rPr lang="zh-CN" altLang="zh-CN" dirty="0"/>
              <a:t>验证测量方案与重建模型的</a:t>
            </a:r>
            <a:r>
              <a:rPr lang="zh-CN" altLang="zh-CN" dirty="0" smtClean="0"/>
              <a:t>优劣</a:t>
            </a:r>
            <a:endParaRPr lang="zh-CN" altLang="zh-CN" dirty="0"/>
          </a:p>
          <a:p>
            <a:pPr lvl="0"/>
            <a:r>
              <a:rPr lang="zh-CN" altLang="zh-CN" dirty="0" smtClean="0"/>
              <a:t>系统</a:t>
            </a:r>
            <a:r>
              <a:rPr lang="zh-CN" altLang="zh-CN" dirty="0"/>
              <a:t>调试</a:t>
            </a:r>
          </a:p>
          <a:p>
            <a:pPr lvl="0"/>
            <a:r>
              <a:rPr lang="zh-CN" altLang="zh-CN" dirty="0" smtClean="0"/>
              <a:t>总结</a:t>
            </a:r>
            <a:r>
              <a:rPr lang="zh-CN" altLang="zh-CN" dirty="0"/>
              <a:t>与拓展</a:t>
            </a:r>
          </a:p>
          <a:p>
            <a:endParaRPr lang="zh-CN" altLang="en-US" dirty="0"/>
          </a:p>
        </p:txBody>
      </p:sp>
    </p:spTree>
    <p:extLst>
      <p:ext uri="{BB962C8B-B14F-4D97-AF65-F5344CB8AC3E}">
        <p14:creationId xmlns:p14="http://schemas.microsoft.com/office/powerpoint/2010/main" val="333715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zh-CN" b="1" dirty="0"/>
              <a:t>课题计划进度</a:t>
            </a:r>
            <a:r>
              <a:rPr lang="zh-CN" altLang="zh-CN" dirty="0"/>
              <a:t/>
            </a:r>
            <a:br>
              <a:rPr lang="zh-CN" altLang="zh-CN" dirty="0"/>
            </a:br>
            <a:endParaRPr lang="zh-CN" altLang="en-US" dirty="0"/>
          </a:p>
        </p:txBody>
      </p:sp>
      <p:sp>
        <p:nvSpPr>
          <p:cNvPr id="3" name="内容占位符 2"/>
          <p:cNvSpPr>
            <a:spLocks noGrp="1"/>
          </p:cNvSpPr>
          <p:nvPr>
            <p:ph idx="1"/>
          </p:nvPr>
        </p:nvSpPr>
        <p:spPr/>
        <p:txBody>
          <a:bodyPr>
            <a:normAutofit fontScale="77500" lnSpcReduction="20000"/>
          </a:bodyPr>
          <a:lstStyle/>
          <a:p>
            <a:pPr lvl="0">
              <a:buFont typeface="Wingdings" panose="05000000000000000000" pitchFamily="2" charset="2"/>
              <a:buChar char="Ø"/>
            </a:pPr>
            <a:r>
              <a:rPr lang="en-US" altLang="zh-CN" dirty="0"/>
              <a:t>2017</a:t>
            </a:r>
            <a:r>
              <a:rPr lang="zh-CN" altLang="zh-CN" dirty="0"/>
              <a:t>年</a:t>
            </a:r>
            <a:r>
              <a:rPr lang="en-US" altLang="zh-CN" dirty="0"/>
              <a:t>1</a:t>
            </a:r>
            <a:r>
              <a:rPr lang="zh-CN" altLang="zh-CN" dirty="0"/>
              <a:t>月－</a:t>
            </a:r>
            <a:r>
              <a:rPr lang="en-US" altLang="zh-CN" dirty="0"/>
              <a:t>2017</a:t>
            </a:r>
            <a:r>
              <a:rPr lang="zh-CN" altLang="zh-CN" dirty="0"/>
              <a:t>年</a:t>
            </a:r>
            <a:r>
              <a:rPr lang="en-US" altLang="zh-CN" dirty="0"/>
              <a:t>3</a:t>
            </a:r>
            <a:r>
              <a:rPr lang="zh-CN" altLang="zh-CN" dirty="0"/>
              <a:t>月</a:t>
            </a:r>
          </a:p>
          <a:p>
            <a:pPr lvl="1"/>
            <a:r>
              <a:rPr lang="zh-CN" altLang="zh-CN" dirty="0"/>
              <a:t>启动前期准备（目标、计划、调研、前期准备等）；</a:t>
            </a:r>
          </a:p>
          <a:p>
            <a:pPr lvl="0">
              <a:buFont typeface="Wingdings" panose="05000000000000000000" pitchFamily="2" charset="2"/>
              <a:buChar char="Ø"/>
            </a:pPr>
            <a:r>
              <a:rPr lang="en-US" altLang="zh-CN" dirty="0"/>
              <a:t>2017</a:t>
            </a:r>
            <a:r>
              <a:rPr lang="zh-CN" altLang="zh-CN" dirty="0"/>
              <a:t>年</a:t>
            </a:r>
            <a:r>
              <a:rPr lang="en-US" altLang="zh-CN" dirty="0"/>
              <a:t>4</a:t>
            </a:r>
            <a:r>
              <a:rPr lang="zh-CN" altLang="zh-CN" dirty="0"/>
              <a:t>月－</a:t>
            </a:r>
            <a:r>
              <a:rPr lang="en-US" altLang="zh-CN" dirty="0"/>
              <a:t>2017</a:t>
            </a:r>
            <a:r>
              <a:rPr lang="zh-CN" altLang="zh-CN" dirty="0"/>
              <a:t>年</a:t>
            </a:r>
            <a:r>
              <a:rPr lang="en-US" altLang="zh-CN" dirty="0"/>
              <a:t>7</a:t>
            </a:r>
            <a:r>
              <a:rPr lang="zh-CN" altLang="zh-CN" dirty="0"/>
              <a:t>月</a:t>
            </a:r>
          </a:p>
          <a:p>
            <a:pPr lvl="1"/>
            <a:r>
              <a:rPr lang="zh-CN" altLang="zh-CN" dirty="0"/>
              <a:t>完成原型机设计和软件开发；</a:t>
            </a:r>
          </a:p>
          <a:p>
            <a:pPr lvl="1"/>
            <a:r>
              <a:rPr lang="zh-CN" altLang="zh-CN" dirty="0"/>
              <a:t>研究各类相关软件、模型及算法，从中借鉴、学习；</a:t>
            </a:r>
          </a:p>
          <a:p>
            <a:pPr lvl="0">
              <a:buFont typeface="Wingdings" panose="05000000000000000000" pitchFamily="2" charset="2"/>
              <a:buChar char="Ø"/>
            </a:pPr>
            <a:r>
              <a:rPr lang="en-US" altLang="zh-CN" dirty="0"/>
              <a:t>2017</a:t>
            </a:r>
            <a:r>
              <a:rPr lang="zh-CN" altLang="zh-CN" dirty="0"/>
              <a:t>年</a:t>
            </a:r>
            <a:r>
              <a:rPr lang="en-US" altLang="zh-CN" dirty="0"/>
              <a:t>8</a:t>
            </a:r>
            <a:r>
              <a:rPr lang="zh-CN" altLang="zh-CN" dirty="0"/>
              <a:t>月－</a:t>
            </a:r>
            <a:r>
              <a:rPr lang="en-US" altLang="zh-CN" dirty="0"/>
              <a:t>2017</a:t>
            </a:r>
            <a:r>
              <a:rPr lang="zh-CN" altLang="zh-CN" dirty="0"/>
              <a:t>年</a:t>
            </a:r>
            <a:r>
              <a:rPr lang="en-US" altLang="zh-CN" dirty="0"/>
              <a:t>9</a:t>
            </a:r>
            <a:r>
              <a:rPr lang="zh-CN" altLang="zh-CN" dirty="0"/>
              <a:t>月</a:t>
            </a:r>
          </a:p>
          <a:p>
            <a:pPr lvl="1"/>
            <a:r>
              <a:rPr lang="zh-CN" altLang="zh-CN" dirty="0"/>
              <a:t>实验验证</a:t>
            </a:r>
            <a:r>
              <a:rPr lang="en-US" altLang="zh-CN" dirty="0"/>
              <a:t>NDA</a:t>
            </a:r>
            <a:r>
              <a:rPr lang="zh-CN" altLang="zh-CN" dirty="0"/>
              <a:t>设备的性能；</a:t>
            </a:r>
          </a:p>
          <a:p>
            <a:pPr lvl="1"/>
            <a:r>
              <a:rPr lang="zh-CN" altLang="zh-CN" dirty="0"/>
              <a:t>对比</a:t>
            </a:r>
            <a:r>
              <a:rPr lang="en-US" altLang="zh-CN" dirty="0"/>
              <a:t>400L</a:t>
            </a:r>
            <a:r>
              <a:rPr lang="zh-CN" altLang="zh-CN" dirty="0"/>
              <a:t>废物桶重建算法的优劣；</a:t>
            </a:r>
          </a:p>
          <a:p>
            <a:pPr lvl="1"/>
            <a:r>
              <a:rPr lang="zh-CN" altLang="zh-CN" dirty="0"/>
              <a:t>工程硕士论文初稿和修改；</a:t>
            </a:r>
          </a:p>
          <a:p>
            <a:pPr lvl="0">
              <a:buFont typeface="Wingdings" panose="05000000000000000000" pitchFamily="2" charset="2"/>
              <a:buChar char="Ø"/>
            </a:pPr>
            <a:r>
              <a:rPr lang="en-US" altLang="zh-CN" dirty="0"/>
              <a:t>2017</a:t>
            </a:r>
            <a:r>
              <a:rPr lang="zh-CN" altLang="zh-CN" dirty="0"/>
              <a:t>年</a:t>
            </a:r>
            <a:r>
              <a:rPr lang="en-US" altLang="zh-CN" dirty="0"/>
              <a:t>10</a:t>
            </a:r>
            <a:r>
              <a:rPr lang="zh-CN" altLang="zh-CN" dirty="0"/>
              <a:t>月－</a:t>
            </a:r>
            <a:r>
              <a:rPr lang="en-US" altLang="zh-CN" dirty="0"/>
              <a:t>2017</a:t>
            </a:r>
            <a:r>
              <a:rPr lang="zh-CN" altLang="zh-CN" dirty="0"/>
              <a:t>年</a:t>
            </a:r>
            <a:r>
              <a:rPr lang="en-US" altLang="zh-CN" dirty="0"/>
              <a:t>12</a:t>
            </a:r>
            <a:r>
              <a:rPr lang="zh-CN" altLang="zh-CN" dirty="0"/>
              <a:t>月</a:t>
            </a:r>
          </a:p>
          <a:p>
            <a:pPr lvl="1"/>
            <a:r>
              <a:rPr lang="zh-CN" altLang="zh-CN" dirty="0"/>
              <a:t>完成优化模型的计算机程序的开发，并试运行及试验；</a:t>
            </a:r>
          </a:p>
          <a:p>
            <a:pPr lvl="1"/>
            <a:r>
              <a:rPr lang="zh-CN" altLang="zh-CN" dirty="0"/>
              <a:t>工程硕士论文定稿和答辩。</a:t>
            </a:r>
          </a:p>
          <a:p>
            <a:endParaRPr lang="zh-CN" altLang="en-US" dirty="0"/>
          </a:p>
        </p:txBody>
      </p:sp>
    </p:spTree>
    <p:extLst>
      <p:ext uri="{BB962C8B-B14F-4D97-AF65-F5344CB8AC3E}">
        <p14:creationId xmlns:p14="http://schemas.microsoft.com/office/powerpoint/2010/main" val="140652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3522108"/>
            <a:ext cx="8229600" cy="1143000"/>
          </a:xfrm>
        </p:spPr>
        <p:txBody>
          <a:bodyPr/>
          <a:lstStyle/>
          <a:p>
            <a:r>
              <a:rPr kumimoji="1" lang="zh-CN" altLang="en-US" dirty="0" smtClean="0">
                <a:solidFill>
                  <a:srgbClr val="004195"/>
                </a:solidFill>
              </a:rPr>
              <a:t>谢谢！</a:t>
            </a:r>
            <a:endParaRPr kumimoji="1" lang="zh-CN" altLang="en-US" dirty="0">
              <a:solidFill>
                <a:srgbClr val="004195"/>
              </a:solidFill>
            </a:endParaRPr>
          </a:p>
        </p:txBody>
      </p:sp>
    </p:spTree>
    <p:extLst>
      <p:ext uri="{BB962C8B-B14F-4D97-AF65-F5344CB8AC3E}">
        <p14:creationId xmlns:p14="http://schemas.microsoft.com/office/powerpoint/2010/main" val="1447779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t>开</a:t>
            </a:r>
            <a:r>
              <a:rPr kumimoji="1" lang="zh-CN" altLang="en-US" b="1" dirty="0" smtClean="0"/>
              <a:t>题报告的内容</a:t>
            </a:r>
            <a:endParaRPr kumimoji="1" lang="zh-CN" altLang="en-US" b="1" dirty="0"/>
          </a:p>
        </p:txBody>
      </p:sp>
      <p:sp>
        <p:nvSpPr>
          <p:cNvPr id="3" name="内容占位符 2"/>
          <p:cNvSpPr>
            <a:spLocks noGrp="1"/>
          </p:cNvSpPr>
          <p:nvPr>
            <p:ph idx="1"/>
          </p:nvPr>
        </p:nvSpPr>
        <p:spPr/>
        <p:txBody>
          <a:bodyPr/>
          <a:lstStyle/>
          <a:p>
            <a:r>
              <a:rPr kumimoji="1" lang="zh-CN" altLang="en-US" dirty="0" smtClean="0"/>
              <a:t>课题研究的意义</a:t>
            </a:r>
            <a:endParaRPr kumimoji="1" lang="en-US" altLang="zh-CN" dirty="0" smtClean="0"/>
          </a:p>
          <a:p>
            <a:r>
              <a:rPr kumimoji="1" lang="zh-CN" altLang="en-US" dirty="0" smtClean="0"/>
              <a:t>国内外研究的历史与现状</a:t>
            </a:r>
            <a:endParaRPr kumimoji="1" lang="en-US" altLang="zh-CN" dirty="0" smtClean="0"/>
          </a:p>
          <a:p>
            <a:r>
              <a:rPr kumimoji="1" lang="zh-CN" altLang="en-US" dirty="0"/>
              <a:t>课题</a:t>
            </a:r>
            <a:r>
              <a:rPr kumimoji="1" lang="zh-CN" altLang="en-US" dirty="0" smtClean="0"/>
              <a:t>研究目标</a:t>
            </a:r>
            <a:r>
              <a:rPr kumimoji="1" lang="zh-CN" altLang="en-US" dirty="0"/>
              <a:t>、</a:t>
            </a:r>
            <a:r>
              <a:rPr kumimoji="1" lang="zh-CN" altLang="en-US" dirty="0" smtClean="0"/>
              <a:t>内容</a:t>
            </a:r>
            <a:endParaRPr kumimoji="1" lang="en-US" altLang="zh-CN" dirty="0" smtClean="0"/>
          </a:p>
          <a:p>
            <a:r>
              <a:rPr kumimoji="1" lang="zh-CN" altLang="en-US" dirty="0" smtClean="0"/>
              <a:t>拟解决的关键问题</a:t>
            </a:r>
            <a:endParaRPr kumimoji="1" lang="en-US" altLang="zh-CN" dirty="0" smtClean="0"/>
          </a:p>
          <a:p>
            <a:r>
              <a:rPr kumimoji="1" lang="zh-CN" altLang="en-US" dirty="0" smtClean="0"/>
              <a:t>研究方法</a:t>
            </a:r>
            <a:endParaRPr kumimoji="1" lang="en-US" altLang="zh-CN" dirty="0" smtClean="0"/>
          </a:p>
          <a:p>
            <a:r>
              <a:rPr kumimoji="1" lang="zh-CN" altLang="en-US" dirty="0" smtClean="0"/>
              <a:t>设计</a:t>
            </a:r>
            <a:r>
              <a:rPr kumimoji="1" lang="zh-CN" altLang="en-US" dirty="0"/>
              <a:t>及试验</a:t>
            </a:r>
            <a:r>
              <a:rPr kumimoji="1" lang="zh-CN" altLang="en-US" dirty="0" smtClean="0"/>
              <a:t>方案</a:t>
            </a:r>
            <a:endParaRPr kumimoji="1" lang="en-US" altLang="zh-CN" dirty="0"/>
          </a:p>
          <a:p>
            <a:r>
              <a:rPr kumimoji="1" lang="zh-CN" altLang="en-US" dirty="0" smtClean="0"/>
              <a:t>课题</a:t>
            </a:r>
            <a:r>
              <a:rPr kumimoji="1" lang="zh-CN" altLang="en-US" dirty="0"/>
              <a:t>计划</a:t>
            </a:r>
            <a:r>
              <a:rPr kumimoji="1" lang="zh-CN" altLang="en-US" dirty="0" smtClean="0"/>
              <a:t>进度</a:t>
            </a:r>
            <a:endParaRPr kumimoji="1" lang="zh-CN" alt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p:txBody>
          <a:bodyPr>
            <a:normAutofit/>
          </a:bodyPr>
          <a:lstStyle/>
          <a:p>
            <a:r>
              <a:rPr lang="zh-CN" altLang="zh-CN" dirty="0"/>
              <a:t>能源的需求量不断增加，核电事业快速发展，无可避免将会产生大量</a:t>
            </a:r>
            <a:r>
              <a:rPr lang="zh-CN" altLang="zh-CN" dirty="0" smtClean="0"/>
              <a:t>放射性废物</a:t>
            </a:r>
            <a:endParaRPr lang="en-US" altLang="zh-CN" dirty="0" smtClean="0"/>
          </a:p>
          <a:p>
            <a:r>
              <a:rPr kumimoji="1" lang="zh-CN" altLang="en-US" dirty="0" smtClean="0"/>
              <a:t>针对废物桶，主要采用</a:t>
            </a:r>
            <a:r>
              <a:rPr kumimoji="1" lang="en-US" altLang="zh-CN" dirty="0" smtClean="0"/>
              <a:t>NDA</a:t>
            </a:r>
            <a:r>
              <a:rPr kumimoji="1" lang="zh-CN" altLang="en-US" dirty="0" smtClean="0"/>
              <a:t>无损检测方法，主要包括</a:t>
            </a:r>
            <a:r>
              <a:rPr kumimoji="1" lang="en-US" altLang="zh-CN" dirty="0" smtClean="0"/>
              <a:t>SGS,TGS</a:t>
            </a:r>
            <a:r>
              <a:rPr kumimoji="1" lang="zh-CN" altLang="en-US" dirty="0" smtClean="0"/>
              <a:t>等技术</a:t>
            </a:r>
            <a:endParaRPr kumimoji="1" lang="en-US" altLang="zh-CN" dirty="0" smtClean="0"/>
          </a:p>
          <a:p>
            <a:r>
              <a:rPr lang="zh-CN" altLang="zh-CN" dirty="0"/>
              <a:t>国内建成的核电站主要采购的是</a:t>
            </a:r>
            <a:r>
              <a:rPr lang="zh-CN" altLang="zh-CN" dirty="0" smtClean="0"/>
              <a:t>国外</a:t>
            </a:r>
            <a:r>
              <a:rPr lang="en-US" altLang="zh-CN" dirty="0" smtClean="0"/>
              <a:t>NDA</a:t>
            </a:r>
            <a:r>
              <a:rPr lang="zh-CN" altLang="en-US" dirty="0" smtClean="0"/>
              <a:t>系统</a:t>
            </a:r>
            <a:r>
              <a:rPr lang="zh-CN" altLang="zh-CN" dirty="0" smtClean="0"/>
              <a:t>，</a:t>
            </a:r>
            <a:r>
              <a:rPr lang="zh-CN" altLang="zh-CN" dirty="0"/>
              <a:t>国内还缺乏一套具备独立知识产权的稳定成熟可靠的中低放射性废物桶测量系统</a:t>
            </a:r>
            <a:endParaRPr kumimoji="1" lang="zh-CN" altLang="en-US" dirty="0"/>
          </a:p>
        </p:txBody>
      </p:sp>
    </p:spTree>
    <p:extLst>
      <p:ext uri="{BB962C8B-B14F-4D97-AF65-F5344CB8AC3E}">
        <p14:creationId xmlns:p14="http://schemas.microsoft.com/office/powerpoint/2010/main" val="2306312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1399489"/>
            <a:ext cx="13620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zh-CN" altLang="en-US" b="1" dirty="0" smtClean="0"/>
              <a:t>课题研究的意义</a:t>
            </a:r>
            <a:endParaRPr kumimoji="1" lang="zh-CN" altLang="en-US" b="1" dirty="0"/>
          </a:p>
        </p:txBody>
      </p:sp>
      <p:sp>
        <p:nvSpPr>
          <p:cNvPr id="3" name="内容占位符 2"/>
          <p:cNvSpPr>
            <a:spLocks noGrp="1"/>
          </p:cNvSpPr>
          <p:nvPr>
            <p:ph idx="1"/>
          </p:nvPr>
        </p:nvSpPr>
        <p:spPr>
          <a:xfrm>
            <a:off x="457200" y="1332815"/>
            <a:ext cx="4619625" cy="4315687"/>
          </a:xfrm>
        </p:spPr>
        <p:txBody>
          <a:bodyPr>
            <a:normAutofit fontScale="85000" lnSpcReduction="10000"/>
          </a:bodyPr>
          <a:lstStyle/>
          <a:p>
            <a:r>
              <a:rPr lang="zh-CN" altLang="zh-CN" dirty="0" smtClean="0"/>
              <a:t>此后，中低放废物将采用</a:t>
            </a:r>
            <a:r>
              <a:rPr lang="en-US" altLang="zh-CN" dirty="0"/>
              <a:t>400L</a:t>
            </a:r>
            <a:r>
              <a:rPr lang="zh-CN" altLang="zh-CN" dirty="0"/>
              <a:t>废物桶</a:t>
            </a:r>
            <a:r>
              <a:rPr lang="zh-CN" altLang="zh-CN" dirty="0" smtClean="0"/>
              <a:t>处置</a:t>
            </a:r>
            <a:endParaRPr lang="en-US" altLang="zh-CN" dirty="0" smtClean="0"/>
          </a:p>
          <a:p>
            <a:r>
              <a:rPr kumimoji="1" lang="zh-CN" altLang="en-US" dirty="0" smtClean="0"/>
              <a:t>与</a:t>
            </a:r>
            <a:r>
              <a:rPr kumimoji="1" lang="en-US" altLang="zh-CN" dirty="0" smtClean="0"/>
              <a:t>200L</a:t>
            </a:r>
            <a:r>
              <a:rPr kumimoji="1" lang="zh-CN" altLang="en-US" dirty="0" smtClean="0"/>
              <a:t>废物桶相比</a:t>
            </a:r>
            <a:r>
              <a:rPr kumimoji="1" lang="en-US" altLang="zh-CN" dirty="0" smtClean="0"/>
              <a:t>400L</a:t>
            </a:r>
            <a:r>
              <a:rPr kumimoji="1" lang="zh-CN" altLang="en-US" dirty="0" smtClean="0"/>
              <a:t>具有的特点：</a:t>
            </a:r>
            <a:endParaRPr kumimoji="1" lang="en-US" altLang="zh-CN" dirty="0" smtClean="0"/>
          </a:p>
          <a:p>
            <a:pPr lvl="1"/>
            <a:r>
              <a:rPr lang="zh-CN" altLang="zh-CN" dirty="0"/>
              <a:t>几何尺寸的</a:t>
            </a:r>
            <a:r>
              <a:rPr lang="zh-CN" altLang="zh-CN" dirty="0" smtClean="0"/>
              <a:t>增大</a:t>
            </a:r>
            <a:endParaRPr lang="en-US" altLang="zh-CN" dirty="0" smtClean="0"/>
          </a:p>
          <a:p>
            <a:pPr lvl="1"/>
            <a:r>
              <a:rPr lang="zh-CN" altLang="zh-CN" dirty="0" smtClean="0"/>
              <a:t>水泥固化</a:t>
            </a:r>
            <a:r>
              <a:rPr lang="zh-CN" altLang="zh-CN" dirty="0"/>
              <a:t>而成的水泥</a:t>
            </a:r>
            <a:r>
              <a:rPr lang="zh-CN" altLang="zh-CN" dirty="0" smtClean="0"/>
              <a:t>桶</a:t>
            </a:r>
            <a:endParaRPr lang="en-US" altLang="zh-CN" dirty="0" smtClean="0"/>
          </a:p>
          <a:p>
            <a:pPr lvl="1"/>
            <a:r>
              <a:rPr lang="zh-CN" altLang="en-US" dirty="0" smtClean="0"/>
              <a:t>采用</a:t>
            </a:r>
            <a:r>
              <a:rPr lang="zh-CN" altLang="zh-CN" dirty="0" smtClean="0"/>
              <a:t>超</a:t>
            </a:r>
            <a:r>
              <a:rPr lang="zh-CN" altLang="zh-CN" dirty="0"/>
              <a:t>压缩等大减容比</a:t>
            </a:r>
            <a:r>
              <a:rPr lang="zh-CN" altLang="zh-CN" dirty="0" smtClean="0"/>
              <a:t>方法</a:t>
            </a:r>
            <a:endParaRPr lang="en-US" altLang="zh-CN" dirty="0" smtClean="0"/>
          </a:p>
          <a:p>
            <a:r>
              <a:rPr kumimoji="1" lang="zh-CN" altLang="en-US" dirty="0" smtClean="0"/>
              <a:t>以上特点都增强了自吸收效应</a:t>
            </a:r>
            <a:endParaRPr kumimoji="1" lang="en-US" altLang="zh-CN" dirty="0" smtClean="0"/>
          </a:p>
          <a:p>
            <a:r>
              <a:rPr kumimoji="1" lang="zh-CN" altLang="en-US" dirty="0"/>
              <a:t>新特</a:t>
            </a:r>
            <a:r>
              <a:rPr kumimoji="1" lang="zh-CN" altLang="en-US" dirty="0" smtClean="0"/>
              <a:t>点新方法</a:t>
            </a:r>
            <a:endParaRPr kumimoji="1" lang="en-US" altLang="zh-CN" dirty="0" smtClean="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332815"/>
            <a:ext cx="280987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860800"/>
            <a:ext cx="4067175"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4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STGS</a:t>
            </a:r>
            <a:r>
              <a:rPr lang="zh-CN" altLang="en-US" dirty="0" smtClean="0"/>
              <a:t>方法</a:t>
            </a:r>
            <a:endParaRPr lang="zh-CN" altLang="en-US" dirty="0"/>
          </a:p>
        </p:txBody>
      </p:sp>
      <p:sp>
        <p:nvSpPr>
          <p:cNvPr id="3" name="内容占位符 2"/>
          <p:cNvSpPr>
            <a:spLocks noGrp="1"/>
          </p:cNvSpPr>
          <p:nvPr>
            <p:ph idx="1"/>
          </p:nvPr>
        </p:nvSpPr>
        <p:spPr/>
        <p:txBody>
          <a:bodyPr/>
          <a:lstStyle/>
          <a:p>
            <a:r>
              <a:rPr lang="en-US" altLang="zh-CN" dirty="0" smtClean="0"/>
              <a:t>Semi-tomographic gamma scanning</a:t>
            </a:r>
            <a:r>
              <a:rPr lang="zh-CN" altLang="en-US" smtClean="0"/>
              <a:t>半层析扫描方法</a:t>
            </a:r>
            <a:endParaRPr lang="zh-CN" altLang="en-US" dirty="0"/>
          </a:p>
        </p:txBody>
      </p:sp>
    </p:spTree>
    <p:extLst>
      <p:ext uri="{BB962C8B-B14F-4D97-AF65-F5344CB8AC3E}">
        <p14:creationId xmlns:p14="http://schemas.microsoft.com/office/powerpoint/2010/main" val="177977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条件数与病态矩阵方程组</a:t>
            </a:r>
            <a:endParaRPr lang="zh-CN" altLang="en-US" b="1"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smtClean="0"/>
                  <a:t>发射重建方程</a:t>
                </a:r>
                <a:r>
                  <a:rPr lang="en-US" altLang="zh-CN" dirty="0" smtClean="0"/>
                  <a:t>:E·X=C</a:t>
                </a:r>
                <a:endParaRPr lang="en-US" altLang="zh-CN" dirty="0" smtClean="0"/>
              </a:p>
              <a:p>
                <a:r>
                  <a:rPr lang="en-US" altLang="zh-CN" dirty="0" smtClean="0"/>
                  <a:t>E:</a:t>
                </a:r>
                <a:r>
                  <a:rPr lang="zh-CN" altLang="en-US" dirty="0" smtClean="0"/>
                  <a:t>效率刻度矩阵，自吸收因子</a:t>
                </a:r>
                <a:r>
                  <a:rPr lang="en-US" altLang="zh-CN" dirty="0" smtClean="0"/>
                  <a:t>;X:</a:t>
                </a:r>
                <a:r>
                  <a:rPr lang="zh-CN" altLang="en-US" dirty="0" smtClean="0"/>
                  <a:t>所测样品活度</a:t>
                </a:r>
                <a:r>
                  <a:rPr lang="en-US" altLang="zh-CN" dirty="0" smtClean="0"/>
                  <a:t>;C</a:t>
                </a:r>
                <a:r>
                  <a:rPr lang="zh-CN" altLang="en-US" dirty="0" smtClean="0"/>
                  <a:t>：探测器的计数率</a:t>
                </a:r>
                <a:endParaRPr lang="en-US" altLang="zh-CN" dirty="0" smtClean="0"/>
              </a:p>
              <a:p>
                <a:r>
                  <a:rPr lang="zh-CN" altLang="en-US" dirty="0" smtClean="0"/>
                  <a:t>效率矩阵误差为</a:t>
                </a:r>
                <a:r>
                  <a:rPr lang="en-US" altLang="zh-CN" dirty="0" err="1" smtClean="0"/>
                  <a:t>dE</a:t>
                </a:r>
                <a:r>
                  <a:rPr lang="en-US" altLang="zh-CN" dirty="0" smtClean="0"/>
                  <a:t>,</a:t>
                </a:r>
                <a:r>
                  <a:rPr lang="zh-CN" altLang="en-US" dirty="0" smtClean="0"/>
                  <a:t>探测器误差为</a:t>
                </a:r>
                <a:r>
                  <a:rPr lang="en-US" altLang="zh-CN" dirty="0" err="1" smtClean="0"/>
                  <a:t>dC</a:t>
                </a:r>
                <a:endParaRPr lang="en-US" altLang="zh-CN" dirty="0" smtClean="0"/>
              </a:p>
              <a:p>
                <a:r>
                  <a:rPr lang="en-US" altLang="zh-CN" dirty="0" smtClean="0"/>
                  <a:t>(</a:t>
                </a:r>
                <a:r>
                  <a:rPr lang="en-US" altLang="zh-CN" dirty="0" err="1" smtClean="0"/>
                  <a:t>E+dE</a:t>
                </a:r>
                <a:r>
                  <a:rPr lang="en-US" altLang="zh-CN" dirty="0" smtClean="0"/>
                  <a:t>)(</a:t>
                </a:r>
                <a:r>
                  <a:rPr lang="en-US" altLang="zh-CN" dirty="0" err="1" smtClean="0"/>
                  <a:t>X+dX</a:t>
                </a:r>
                <a:r>
                  <a:rPr lang="en-US" altLang="zh-CN" dirty="0" smtClean="0"/>
                  <a:t>)=</a:t>
                </a:r>
                <a:r>
                  <a:rPr lang="en-US" altLang="zh-CN" dirty="0" err="1" smtClean="0"/>
                  <a:t>C+dC</a:t>
                </a:r>
                <a:endParaRPr lang="en-US" altLang="zh-CN" dirty="0" smtClean="0"/>
              </a:p>
              <a:p>
                <a:r>
                  <a:rPr lang="zh-CN" altLang="zh-CN" dirty="0"/>
                  <a:t>解的</a:t>
                </a:r>
                <a:r>
                  <a:rPr lang="zh-CN" altLang="zh-CN" dirty="0" smtClean="0"/>
                  <a:t>相对误差</a:t>
                </a:r>
                <a:r>
                  <a:rPr lang="zh-CN" altLang="en-US" dirty="0" smtClean="0"/>
                  <a:t>为</a:t>
                </a:r>
                <a:endParaRPr lang="en-US" altLang="zh-CN" dirty="0" smtClean="0"/>
              </a:p>
              <a:p>
                <a14:m>
                  <m:oMath xmlns:m="http://schemas.openxmlformats.org/officeDocument/2006/math">
                    <m:f>
                      <m:fPr>
                        <m:ctrlPr>
                          <a:rPr lang="en-US" altLang="zh-CN" b="0" i="1" smtClean="0">
                            <a:latin typeface="Cambria Math" panose="02040503050406030204" pitchFamily="18" charset="0"/>
                          </a:rPr>
                        </m:ctrlPr>
                      </m:fPr>
                      <m:num>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𝑋</m:t>
                            </m:r>
                          </m:e>
                        </m:d>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num>
                      <m:den>
                        <m:r>
                          <a:rPr lang="en-US" altLang="zh-CN" b="0" i="1" smtClean="0">
                            <a:latin typeface="Cambria Math" panose="02040503050406030204" pitchFamily="18" charset="0"/>
                            <a:ea typeface="Cambria Math" panose="02040503050406030204" pitchFamily="18" charset="0"/>
                          </a:rPr>
                          <m:t>1−</m:t>
                        </m:r>
                        <m:d>
                          <m:dPr>
                            <m:begChr m:val="‖"/>
                            <m:endChr m:val="‖"/>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𝐸</m:t>
                                </m:r>
                              </m:e>
                              <m:sup>
                                <m:r>
                                  <a:rPr lang="en-US" altLang="zh-CN" b="0" i="1" smtClean="0">
                                    <a:latin typeface="Cambria Math" panose="02040503050406030204" pitchFamily="18" charset="0"/>
                                    <a:ea typeface="Cambria Math" panose="02040503050406030204" pitchFamily="18" charset="0"/>
                                  </a:rPr>
                                  <m:t>−1</m:t>
                                </m:r>
                              </m:sup>
                            </m:sSup>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den>
                    </m:f>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𝑑𝐸</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𝐸</m:t>
                                </m:r>
                              </m:e>
                            </m:d>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𝐶</m:t>
                                </m:r>
                              </m:e>
                            </m:d>
                          </m:num>
                          <m:den>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𝐶</m:t>
                                </m:r>
                              </m:e>
                            </m:d>
                          </m:den>
                        </m:f>
                      </m:e>
                    </m:d>
                  </m:oMath>
                </a14:m>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81" t="-2825"/>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943429" y="49246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9380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条件数与病态矩阵方程组</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𝐸</m:t>
                            </m:r>
                          </m:e>
                          <m:sup>
                            <m:r>
                              <a:rPr lang="en-US" altLang="zh-CN" i="1">
                                <a:latin typeface="Cambria Math" panose="02040503050406030204" pitchFamily="18" charset="0"/>
                                <a:ea typeface="Cambria Math" panose="02040503050406030204" pitchFamily="18" charset="0"/>
                              </a:rPr>
                              <m:t>−1</m:t>
                            </m:r>
                          </m:sup>
                        </m:sSup>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𝐸</m:t>
                        </m:r>
                      </m:e>
                    </m:d>
                  </m:oMath>
                </a14:m>
                <a:r>
                  <a:rPr lang="zh-CN" altLang="en-US" dirty="0" smtClean="0"/>
                  <a:t>称为</a:t>
                </a:r>
                <a:r>
                  <a:rPr lang="zh-CN" altLang="en-US" dirty="0" smtClean="0"/>
                  <a:t>效率</a:t>
                </a:r>
                <a:r>
                  <a:rPr lang="zh-CN" altLang="en-US" dirty="0"/>
                  <a:t>刻度</a:t>
                </a:r>
                <a:r>
                  <a:rPr lang="zh-CN" altLang="en-US" dirty="0" smtClean="0"/>
                  <a:t>矩阵</a:t>
                </a:r>
                <a:r>
                  <a:rPr lang="en-US" altLang="zh-CN" dirty="0" smtClean="0"/>
                  <a:t>E</a:t>
                </a:r>
                <a:r>
                  <a:rPr lang="zh-CN" altLang="en-US" dirty="0" smtClean="0"/>
                  <a:t>的条件数，</a:t>
                </a:r>
                <a:r>
                  <a:rPr lang="zh-CN" altLang="zh-CN" dirty="0"/>
                  <a:t>记</a:t>
                </a:r>
                <a:r>
                  <a:rPr lang="zh-CN" altLang="zh-CN" dirty="0" smtClean="0"/>
                  <a:t>为</a:t>
                </a:r>
                <a:r>
                  <a:rPr lang="en-US" altLang="zh-CN" dirty="0" smtClean="0"/>
                  <a:t>Cond(E)</a:t>
                </a:r>
              </a:p>
              <a:p>
                <a:r>
                  <a:rPr lang="zh-CN" altLang="zh-CN" dirty="0"/>
                  <a:t>当</a:t>
                </a:r>
                <a:r>
                  <a:rPr lang="en-US" altLang="zh-CN" dirty="0" smtClean="0"/>
                  <a:t>Cond(E)&gt;&gt;</a:t>
                </a:r>
                <a:r>
                  <a:rPr lang="en-US" altLang="zh-CN" dirty="0"/>
                  <a:t>1</a:t>
                </a:r>
                <a:r>
                  <a:rPr lang="zh-CN" altLang="zh-CN" dirty="0"/>
                  <a:t>，则方程组称为“病态”的</a:t>
                </a:r>
                <a:r>
                  <a:rPr lang="zh-CN" altLang="zh-CN" dirty="0" smtClean="0"/>
                  <a:t>；当</a:t>
                </a:r>
                <a:r>
                  <a:rPr lang="en-US" altLang="zh-CN" dirty="0" smtClean="0"/>
                  <a:t>Cond(E)</a:t>
                </a:r>
                <a:r>
                  <a:rPr lang="zh-CN" altLang="zh-CN" dirty="0"/>
                  <a:t>较小时，则方程组称为“良态”的</a:t>
                </a:r>
                <a:r>
                  <a:rPr lang="zh-CN" altLang="zh-CN" dirty="0" smtClean="0"/>
                  <a:t>。</a:t>
                </a:r>
                <a:r>
                  <a:rPr lang="zh-CN" altLang="en-US" dirty="0" smtClean="0"/>
                  <a:t>病态方程组求解误差将会被放大。</a:t>
                </a:r>
                <a:endParaRPr lang="en-US" altLang="zh-CN" dirty="0" smtClean="0"/>
              </a:p>
              <a:p>
                <a:r>
                  <a:rPr lang="zh-CN" altLang="en-US" dirty="0"/>
                  <a:t>从</a:t>
                </a:r>
                <a:r>
                  <a:rPr lang="zh-CN" altLang="en-US" dirty="0" smtClean="0"/>
                  <a:t>这个角度，我们可以提出一套探测器定位，准直器设计的标准，以保证在不同介质密度条件下，</a:t>
                </a:r>
                <a:r>
                  <a:rPr lang="en-US" altLang="zh-CN" dirty="0" smtClean="0"/>
                  <a:t>Cond(E)</a:t>
                </a:r>
                <a:r>
                  <a:rPr lang="zh-CN" altLang="en-US" dirty="0" smtClean="0"/>
                  <a:t>足够小</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704" t="-2260" r="-2074" b="-16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387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476820980"/>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19514</TotalTime>
  <Words>978</Words>
  <Application>Microsoft Office PowerPoint</Application>
  <PresentationFormat>全屏显示(4:3)</PresentationFormat>
  <Paragraphs>118</Paragraphs>
  <Slides>23</Slides>
  <Notes>0</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Heiti SC Light</vt:lpstr>
      <vt:lpstr>宋体</vt:lpstr>
      <vt:lpstr>Arial</vt:lpstr>
      <vt:lpstr>Calibri</vt:lpstr>
      <vt:lpstr>Cambria Math</vt:lpstr>
      <vt:lpstr>Wingdings</vt:lpstr>
      <vt:lpstr>Office 主题</vt:lpstr>
      <vt:lpstr>PowerPoint 演示文稿</vt:lpstr>
      <vt:lpstr>400L废物桶STGS方法基于病态矩阵的误差优化策略研究</vt:lpstr>
      <vt:lpstr>开题报告的内容</vt:lpstr>
      <vt:lpstr>课题研究的意义</vt:lpstr>
      <vt:lpstr>课题研究的意义</vt:lpstr>
      <vt:lpstr>STGS方法</vt:lpstr>
      <vt:lpstr>条件数与病态矩阵方程组</vt:lpstr>
      <vt:lpstr>条件数与病态矩阵方程组</vt:lpstr>
      <vt:lpstr>PowerPoint 演示文稿</vt:lpstr>
      <vt:lpstr>国内外研究的历史和现状</vt:lpstr>
      <vt:lpstr>国内外研究的历史和现状</vt:lpstr>
      <vt:lpstr>国外成熟产品</vt:lpstr>
      <vt:lpstr>国外成熟产品</vt:lpstr>
      <vt:lpstr>国内设备研发进度</vt:lpstr>
      <vt:lpstr>改进型方法</vt:lpstr>
      <vt:lpstr>改进型方法</vt:lpstr>
      <vt:lpstr>目标</vt:lpstr>
      <vt:lpstr>内容</vt:lpstr>
      <vt:lpstr>拟解决的关键问题</vt:lpstr>
      <vt:lpstr>研究方法</vt:lpstr>
      <vt:lpstr>课题设计及试验方案 </vt:lpstr>
      <vt:lpstr>课题计划进度 </vt:lpstr>
      <vt:lpstr>谢谢！</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陈 丹娃</dc:creator>
  <cp:keywords/>
  <dc:description/>
  <cp:lastModifiedBy>xibao dan</cp:lastModifiedBy>
  <cp:revision>93</cp:revision>
  <dcterms:created xsi:type="dcterms:W3CDTF">2016-01-19T11:19:18Z</dcterms:created>
  <dcterms:modified xsi:type="dcterms:W3CDTF">2017-06-26T06:32:46Z</dcterms:modified>
  <cp:category/>
</cp:coreProperties>
</file>